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Balsamiq Sans" panose="020B0604020202020204" charset="0"/>
      <p:bold r:id="rId36"/>
      <p:boldItalic r:id="rId37"/>
    </p:embeddedFont>
    <p:embeddedFont>
      <p:font typeface="Fira Sans" panose="020B0503050000020004" pitchFamily="34" charset="0"/>
      <p:regular r:id="rId38"/>
      <p:bold r:id="rId39"/>
      <p:italic r:id="rId40"/>
      <p:boldItalic r:id="rId41"/>
    </p:embeddedFont>
    <p:embeddedFont>
      <p:font typeface="Fira Sans Black" panose="020B0A03050000020004" pitchFamily="34" charset="0"/>
      <p:bold r:id="rId42"/>
      <p:boldItalic r:id="rId43"/>
    </p:embeddedFont>
    <p:embeddedFont>
      <p:font typeface="Fira Sans ExtraBold" panose="020B0903050000020004" pitchFamily="34" charset="0"/>
      <p:bold r:id="rId44"/>
      <p:boldItalic r:id="rId45"/>
    </p:embeddedFont>
    <p:embeddedFont>
      <p:font typeface="Fira Sans Light" panose="020B0403050000020004" pitchFamily="34" charset="0"/>
      <p:regular r:id="rId46"/>
      <p:bold r:id="rId47"/>
      <p:italic r:id="rId48"/>
      <p:boldItalic r:id="rId49"/>
    </p:embeddedFont>
    <p:embeddedFont>
      <p:font typeface="Fira Sans SemiBold" panose="020B0603050000020004" pitchFamily="34" charset="0"/>
      <p:regular r:id="rId50"/>
      <p:bold r:id="rId51"/>
      <p:italic r:id="rId52"/>
      <p:boldItalic r:id="rId53"/>
    </p:embeddedFont>
    <p:embeddedFont>
      <p:font typeface="Lato" panose="020F0502020204030203" pitchFamily="34"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Open Sans ExtraBold" panose="020B0906030804020204" pitchFamily="34" charset="0"/>
      <p:bold r:id="rId62"/>
      <p:boldItalic r:id="rId63"/>
    </p:embeddedFont>
    <p:embeddedFont>
      <p:font typeface="Poppins" panose="000005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B584D6-57F2-4377-A6CE-49CCCA47F412}">
  <a:tblStyle styleId="{C9B584D6-57F2-4377-A6CE-49CCCA47F4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3.xml"/><Relationship Id="rId61" Type="http://schemas.openxmlformats.org/officeDocument/2006/relationships/font" Target="fonts/font2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4.fntdata"/><Relationship Id="rId34" Type="http://schemas.openxmlformats.org/officeDocument/2006/relationships/slide" Target="slides/slide32.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f49fd4fb9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f49fd4fb91_1_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f455ea532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2f455ea532b_0_1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f4a4d7b55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2f4a4d7b55e_1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f49fd4fb91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2f49fd4fb91_1_1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f49fd4fb91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2f49fd4fb91_1_1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f49fd4fb91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2f49fd4fb91_1_1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f49fd4fb91_1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g2f49fd4fb91_1_2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f4a4d7b55e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2f4a4d7b55e_2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f49fd4fb91_1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2f49fd4fb91_1_28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f4c393469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2f4c3934692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f4a4d7b55e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g2f4a4d7b55e_1_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f49fd4fb91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2f49fd4fb91_1_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f500d3a13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1" name="Google Shape;601;g2f500d3a137_1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f49fd4fb9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g2f49fd4fb91_1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f4c3934692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f4c393469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f49fd4fb91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g2f49fd4fb91_1_1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f4c3934692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f4c3934692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f4c3934692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f4c3934692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f4c3934692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8" name="Google Shape;678;g2f4c3934692_0_3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f50a0098d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2f50a0098d2_1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f4c3934692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f4c3934692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f4c3934692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f4c3934692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f3a519df3b_6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f3a519df3b_6_1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f4c3934692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f4c3934692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f49fd4fb91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9" name="Google Shape;749;g2f49fd4fb91_1_30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f49fd4fb91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9" name="Google Shape;809;g2f49fd4fb91_1_3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f4c393469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2f4c3934692_0_2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f4c393469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f4c393469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f4c3934692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f4c393469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f4c3934692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f4c393469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f4c3934692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f4c393469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f49fd4fb91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2f49fd4fb91_1_2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128"/>
        <p:cNvGrpSpPr/>
        <p:nvPr/>
      </p:nvGrpSpPr>
      <p:grpSpPr>
        <a:xfrm>
          <a:off x="0" y="0"/>
          <a:ext cx="0" cy="0"/>
          <a:chOff x="0" y="0"/>
          <a:chExt cx="0" cy="0"/>
        </a:xfrm>
      </p:grpSpPr>
      <p:sp>
        <p:nvSpPr>
          <p:cNvPr id="129" name="Google Shape;129;p25"/>
          <p:cNvSpPr txBox="1"/>
          <p:nvPr/>
        </p:nvSpPr>
        <p:spPr>
          <a:xfrm>
            <a:off x="76201" y="729363"/>
            <a:ext cx="4589400" cy="2105700"/>
          </a:xfrm>
          <a:prstGeom prst="rect">
            <a:avLst/>
          </a:prstGeom>
          <a:noFill/>
          <a:ln>
            <a:noFill/>
          </a:ln>
        </p:spPr>
        <p:txBody>
          <a:bodyPr spcFirstLastPara="1" wrap="square" lIns="0" tIns="0" rIns="0" bIns="0" anchor="t" anchorCtr="0">
            <a:spAutoFit/>
          </a:bodyPr>
          <a:lstStyle/>
          <a:p>
            <a:pPr marL="0" lvl="0" indent="0" algn="l" rtl="0">
              <a:lnSpc>
                <a:spcPct val="140006"/>
              </a:lnSpc>
              <a:spcBef>
                <a:spcPts val="0"/>
              </a:spcBef>
              <a:spcAft>
                <a:spcPts val="0"/>
              </a:spcAft>
              <a:buNone/>
            </a:pPr>
            <a:r>
              <a:rPr lang="en" sz="3600">
                <a:solidFill>
                  <a:srgbClr val="051D40"/>
                </a:solidFill>
                <a:latin typeface="Open Sans ExtraBold"/>
                <a:ea typeface="Open Sans ExtraBold"/>
                <a:cs typeface="Open Sans ExtraBold"/>
                <a:sym typeface="Open Sans ExtraBold"/>
              </a:rPr>
              <a:t>Unilever Canteen Ordering System Project</a:t>
            </a:r>
            <a:endParaRPr sz="4600" b="1">
              <a:solidFill>
                <a:srgbClr val="051D40"/>
              </a:solidFill>
              <a:latin typeface="Open Sans ExtraBold"/>
              <a:ea typeface="Open Sans ExtraBold"/>
              <a:cs typeface="Open Sans ExtraBold"/>
              <a:sym typeface="Open Sans ExtraBold"/>
            </a:endParaRPr>
          </a:p>
        </p:txBody>
      </p:sp>
      <p:grpSp>
        <p:nvGrpSpPr>
          <p:cNvPr id="130" name="Google Shape;130;p25"/>
          <p:cNvGrpSpPr/>
          <p:nvPr/>
        </p:nvGrpSpPr>
        <p:grpSpPr>
          <a:xfrm>
            <a:off x="8210117" y="-858799"/>
            <a:ext cx="1867765" cy="1867765"/>
            <a:chOff x="0" y="0"/>
            <a:chExt cx="812800" cy="812800"/>
          </a:xfrm>
        </p:grpSpPr>
        <p:sp>
          <p:nvSpPr>
            <p:cNvPr id="131" name="Google Shape;13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952500" cap="sq" cmpd="sng">
              <a:solidFill>
                <a:srgbClr val="075EE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2" name="Google Shape;132;p25"/>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3" name="Google Shape;133;p25"/>
          <p:cNvGrpSpPr/>
          <p:nvPr/>
        </p:nvGrpSpPr>
        <p:grpSpPr>
          <a:xfrm>
            <a:off x="373929" y="-321737"/>
            <a:ext cx="643475" cy="643475"/>
            <a:chOff x="0" y="0"/>
            <a:chExt cx="812800" cy="812800"/>
          </a:xfrm>
        </p:grpSpPr>
        <p:sp>
          <p:nvSpPr>
            <p:cNvPr id="134" name="Google Shape;13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5" name="Google Shape;135;p25"/>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6" name="Google Shape;136;p25"/>
          <p:cNvGrpSpPr/>
          <p:nvPr/>
        </p:nvGrpSpPr>
        <p:grpSpPr>
          <a:xfrm>
            <a:off x="-964597" y="4194786"/>
            <a:ext cx="1867765" cy="1867765"/>
            <a:chOff x="0" y="0"/>
            <a:chExt cx="812800" cy="812800"/>
          </a:xfrm>
        </p:grpSpPr>
        <p:sp>
          <p:nvSpPr>
            <p:cNvPr id="137" name="Google Shape;13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952500" cap="sq" cmpd="sng">
              <a:solidFill>
                <a:srgbClr val="075EE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25"/>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9" name="Google Shape;139;p25"/>
          <p:cNvSpPr/>
          <p:nvPr/>
        </p:nvSpPr>
        <p:spPr>
          <a:xfrm>
            <a:off x="4378697" y="3761291"/>
            <a:ext cx="4389816" cy="866989"/>
          </a:xfrm>
          <a:custGeom>
            <a:avLst/>
            <a:gdLst/>
            <a:ahLst/>
            <a:cxnLst/>
            <a:rect l="l" t="t" r="r" b="b"/>
            <a:pathLst>
              <a:path w="8779632" h="1733977" extrusionOk="0">
                <a:moveTo>
                  <a:pt x="0" y="0"/>
                </a:moveTo>
                <a:lnTo>
                  <a:pt x="8779632" y="0"/>
                </a:lnTo>
                <a:lnTo>
                  <a:pt x="8779632" y="1733977"/>
                </a:lnTo>
                <a:lnTo>
                  <a:pt x="0" y="1733977"/>
                </a:lnTo>
                <a:lnTo>
                  <a:pt x="0" y="0"/>
                </a:lnTo>
                <a:close/>
              </a:path>
            </a:pathLst>
          </a:custGeom>
          <a:blipFill rotWithShape="1">
            <a:blip r:embed="rId3">
              <a:alphaModFix/>
            </a:blip>
            <a:stretch>
              <a:fillRect/>
            </a:stretch>
          </a:blipFill>
          <a:ln>
            <a:noFill/>
          </a:ln>
        </p:spPr>
      </p:sp>
      <p:grpSp>
        <p:nvGrpSpPr>
          <p:cNvPr id="140" name="Google Shape;140;p25"/>
          <p:cNvGrpSpPr/>
          <p:nvPr/>
        </p:nvGrpSpPr>
        <p:grpSpPr>
          <a:xfrm>
            <a:off x="3516691" y="-96675"/>
            <a:ext cx="5554060" cy="5311377"/>
            <a:chOff x="3852403" y="0"/>
            <a:chExt cx="5291597" cy="4916121"/>
          </a:xfrm>
        </p:grpSpPr>
        <p:sp>
          <p:nvSpPr>
            <p:cNvPr id="141" name="Google Shape;141;p25"/>
            <p:cNvSpPr/>
            <p:nvPr/>
          </p:nvSpPr>
          <p:spPr>
            <a:xfrm>
              <a:off x="3852403" y="0"/>
              <a:ext cx="4916121" cy="4916121"/>
            </a:xfrm>
            <a:custGeom>
              <a:avLst/>
              <a:gdLst/>
              <a:ahLst/>
              <a:cxnLst/>
              <a:rect l="l" t="t" r="r" b="b"/>
              <a:pathLst>
                <a:path w="9832241" h="9832241" extrusionOk="0">
                  <a:moveTo>
                    <a:pt x="0" y="0"/>
                  </a:moveTo>
                  <a:lnTo>
                    <a:pt x="9832241" y="0"/>
                  </a:lnTo>
                  <a:lnTo>
                    <a:pt x="9832241" y="9832241"/>
                  </a:lnTo>
                  <a:lnTo>
                    <a:pt x="0" y="9832241"/>
                  </a:lnTo>
                  <a:lnTo>
                    <a:pt x="0" y="0"/>
                  </a:lnTo>
                  <a:close/>
                </a:path>
              </a:pathLst>
            </a:custGeom>
            <a:blipFill rotWithShape="1">
              <a:blip r:embed="rId4">
                <a:alphaModFix/>
              </a:blip>
              <a:stretch>
                <a:fillRect/>
              </a:stretch>
            </a:blipFill>
            <a:ln>
              <a:noFill/>
            </a:ln>
          </p:spPr>
        </p:sp>
        <p:sp>
          <p:nvSpPr>
            <p:cNvPr id="142" name="Google Shape;142;p25"/>
            <p:cNvSpPr/>
            <p:nvPr/>
          </p:nvSpPr>
          <p:spPr>
            <a:xfrm>
              <a:off x="4341130" y="1286653"/>
              <a:ext cx="4589428" cy="2604500"/>
            </a:xfrm>
            <a:custGeom>
              <a:avLst/>
              <a:gdLst/>
              <a:ahLst/>
              <a:cxnLst/>
              <a:rect l="l" t="t" r="r" b="b"/>
              <a:pathLst>
                <a:path w="9178855" h="5209000" extrusionOk="0">
                  <a:moveTo>
                    <a:pt x="0" y="0"/>
                  </a:moveTo>
                  <a:lnTo>
                    <a:pt x="9178855" y="0"/>
                  </a:lnTo>
                  <a:lnTo>
                    <a:pt x="9178855" y="5209000"/>
                  </a:lnTo>
                  <a:lnTo>
                    <a:pt x="0" y="5209000"/>
                  </a:lnTo>
                  <a:lnTo>
                    <a:pt x="0" y="0"/>
                  </a:lnTo>
                  <a:close/>
                </a:path>
              </a:pathLst>
            </a:custGeom>
            <a:blipFill rotWithShape="1">
              <a:blip r:embed="rId5">
                <a:alphaModFix/>
              </a:blip>
              <a:stretch>
                <a:fillRect/>
              </a:stretch>
            </a:blipFill>
            <a:ln>
              <a:noFill/>
            </a:ln>
          </p:spPr>
        </p:sp>
        <p:sp>
          <p:nvSpPr>
            <p:cNvPr id="143" name="Google Shape;143;p25"/>
            <p:cNvSpPr/>
            <p:nvPr/>
          </p:nvSpPr>
          <p:spPr>
            <a:xfrm>
              <a:off x="4752533" y="1411842"/>
              <a:ext cx="3716767" cy="2092438"/>
            </a:xfrm>
            <a:custGeom>
              <a:avLst/>
              <a:gdLst/>
              <a:ahLst/>
              <a:cxnLst/>
              <a:rect l="l" t="t" r="r" b="b"/>
              <a:pathLst>
                <a:path w="7433534" h="4184875" extrusionOk="0">
                  <a:moveTo>
                    <a:pt x="0" y="0"/>
                  </a:moveTo>
                  <a:lnTo>
                    <a:pt x="7433534" y="0"/>
                  </a:lnTo>
                  <a:lnTo>
                    <a:pt x="7433534" y="4184875"/>
                  </a:lnTo>
                  <a:lnTo>
                    <a:pt x="0" y="4184875"/>
                  </a:lnTo>
                  <a:lnTo>
                    <a:pt x="0" y="0"/>
                  </a:lnTo>
                  <a:close/>
                </a:path>
              </a:pathLst>
            </a:custGeom>
            <a:blipFill rotWithShape="1">
              <a:blip r:embed="rId6">
                <a:alphaModFix/>
              </a:blip>
              <a:stretch>
                <a:fillRect l="-8895" t="-53627" r="-8599" b="-55079"/>
              </a:stretch>
            </a:blipFill>
            <a:ln>
              <a:noFill/>
            </a:ln>
          </p:spPr>
        </p:sp>
        <p:grpSp>
          <p:nvGrpSpPr>
            <p:cNvPr id="144" name="Google Shape;144;p25"/>
            <p:cNvGrpSpPr/>
            <p:nvPr/>
          </p:nvGrpSpPr>
          <p:grpSpPr>
            <a:xfrm>
              <a:off x="5029992" y="1966288"/>
              <a:ext cx="1320997" cy="1469442"/>
              <a:chOff x="0" y="-19050"/>
              <a:chExt cx="747815" cy="831850"/>
            </a:xfrm>
          </p:grpSpPr>
          <p:sp>
            <p:nvSpPr>
              <p:cNvPr id="145" name="Google Shape;145;p25"/>
              <p:cNvSpPr/>
              <p:nvPr/>
            </p:nvSpPr>
            <p:spPr>
              <a:xfrm>
                <a:off x="0" y="0"/>
                <a:ext cx="747815" cy="812800"/>
              </a:xfrm>
              <a:custGeom>
                <a:avLst/>
                <a:gdLst/>
                <a:ahLst/>
                <a:cxnLst/>
                <a:rect l="l" t="t" r="r" b="b"/>
                <a:pathLst>
                  <a:path w="747815" h="812800" extrusionOk="0">
                    <a:moveTo>
                      <a:pt x="0" y="0"/>
                    </a:moveTo>
                    <a:lnTo>
                      <a:pt x="747815" y="0"/>
                    </a:lnTo>
                    <a:lnTo>
                      <a:pt x="747815" y="812800"/>
                    </a:lnTo>
                    <a:lnTo>
                      <a:pt x="0" y="812800"/>
                    </a:lnTo>
                    <a:close/>
                  </a:path>
                </a:pathLst>
              </a:custGeom>
              <a:solidFill>
                <a:srgbClr val="4D3CD5"/>
              </a:solidFill>
              <a:ln>
                <a:noFill/>
              </a:ln>
            </p:spPr>
          </p:sp>
          <p:sp>
            <p:nvSpPr>
              <p:cNvPr id="146" name="Google Shape;146;p25"/>
              <p:cNvSpPr txBox="1"/>
              <p:nvPr/>
            </p:nvSpPr>
            <p:spPr>
              <a:xfrm>
                <a:off x="0" y="-19050"/>
                <a:ext cx="747815" cy="831850"/>
              </a:xfrm>
              <a:prstGeom prst="rect">
                <a:avLst/>
              </a:prstGeom>
              <a:noFill/>
              <a:ln>
                <a:noFill/>
              </a:ln>
            </p:spPr>
            <p:txBody>
              <a:bodyPr spcFirstLastPara="1" wrap="square" lIns="33225" tIns="33225" rIns="33225" bIns="33225" anchor="ctr" anchorCtr="0">
                <a:noAutofit/>
              </a:bodyPr>
              <a:lstStyle/>
              <a:p>
                <a:pPr marL="0" marR="0" lvl="0" indent="0" algn="ctr" rtl="0">
                  <a:lnSpc>
                    <a:spcPct val="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7" name="Google Shape;147;p25"/>
            <p:cNvGrpSpPr/>
            <p:nvPr/>
          </p:nvGrpSpPr>
          <p:grpSpPr>
            <a:xfrm>
              <a:off x="5029991" y="1428757"/>
              <a:ext cx="529736" cy="442251"/>
              <a:chOff x="0" y="-19050"/>
              <a:chExt cx="299883" cy="250358"/>
            </a:xfrm>
          </p:grpSpPr>
          <p:sp>
            <p:nvSpPr>
              <p:cNvPr id="148" name="Google Shape;148;p25"/>
              <p:cNvSpPr/>
              <p:nvPr/>
            </p:nvSpPr>
            <p:spPr>
              <a:xfrm>
                <a:off x="0" y="0"/>
                <a:ext cx="299883" cy="231308"/>
              </a:xfrm>
              <a:custGeom>
                <a:avLst/>
                <a:gdLst/>
                <a:ahLst/>
                <a:cxnLst/>
                <a:rect l="l" t="t" r="r" b="b"/>
                <a:pathLst>
                  <a:path w="299883" h="231308" extrusionOk="0">
                    <a:moveTo>
                      <a:pt x="0" y="0"/>
                    </a:moveTo>
                    <a:lnTo>
                      <a:pt x="299883" y="0"/>
                    </a:lnTo>
                    <a:lnTo>
                      <a:pt x="299883" y="231308"/>
                    </a:lnTo>
                    <a:lnTo>
                      <a:pt x="0" y="231308"/>
                    </a:lnTo>
                    <a:close/>
                  </a:path>
                </a:pathLst>
              </a:custGeom>
              <a:solidFill>
                <a:srgbClr val="4D3CD5"/>
              </a:solidFill>
              <a:ln>
                <a:noFill/>
              </a:ln>
            </p:spPr>
          </p:sp>
          <p:sp>
            <p:nvSpPr>
              <p:cNvPr id="149" name="Google Shape;149;p25"/>
              <p:cNvSpPr txBox="1"/>
              <p:nvPr/>
            </p:nvSpPr>
            <p:spPr>
              <a:xfrm>
                <a:off x="0" y="-19050"/>
                <a:ext cx="299883" cy="250358"/>
              </a:xfrm>
              <a:prstGeom prst="rect">
                <a:avLst/>
              </a:prstGeom>
              <a:noFill/>
              <a:ln>
                <a:noFill/>
              </a:ln>
            </p:spPr>
            <p:txBody>
              <a:bodyPr spcFirstLastPara="1" wrap="square" lIns="33225" tIns="33225" rIns="33225" bIns="33225" anchor="ctr" anchorCtr="0">
                <a:noAutofit/>
              </a:bodyPr>
              <a:lstStyle/>
              <a:p>
                <a:pPr marL="0" marR="0" lvl="0" indent="0" algn="ctr" rtl="0">
                  <a:lnSpc>
                    <a:spcPct val="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0" name="Google Shape;150;p25"/>
            <p:cNvSpPr/>
            <p:nvPr/>
          </p:nvSpPr>
          <p:spPr>
            <a:xfrm>
              <a:off x="5209045" y="1462408"/>
              <a:ext cx="537531" cy="537531"/>
            </a:xfrm>
            <a:custGeom>
              <a:avLst/>
              <a:gdLst/>
              <a:ahLst/>
              <a:cxnLst/>
              <a:rect l="l" t="t" r="r" b="b"/>
              <a:pathLst>
                <a:path w="1075062" h="1075062" extrusionOk="0">
                  <a:moveTo>
                    <a:pt x="0" y="0"/>
                  </a:moveTo>
                  <a:lnTo>
                    <a:pt x="1075062" y="0"/>
                  </a:lnTo>
                  <a:lnTo>
                    <a:pt x="1075062" y="1075062"/>
                  </a:lnTo>
                  <a:lnTo>
                    <a:pt x="0" y="1075062"/>
                  </a:lnTo>
                  <a:lnTo>
                    <a:pt x="0" y="0"/>
                  </a:lnTo>
                  <a:close/>
                </a:path>
              </a:pathLst>
            </a:custGeom>
            <a:blipFill rotWithShape="1">
              <a:blip r:embed="rId7">
                <a:alphaModFix/>
              </a:blip>
              <a:stretch>
                <a:fillRect/>
              </a:stretch>
            </a:blipFill>
            <a:ln>
              <a:noFill/>
            </a:ln>
          </p:spPr>
        </p:sp>
        <p:sp>
          <p:nvSpPr>
            <p:cNvPr id="151" name="Google Shape;151;p25"/>
            <p:cNvSpPr txBox="1"/>
            <p:nvPr/>
          </p:nvSpPr>
          <p:spPr>
            <a:xfrm>
              <a:off x="4752534" y="2177820"/>
              <a:ext cx="1598400" cy="718200"/>
            </a:xfrm>
            <a:prstGeom prst="rect">
              <a:avLst/>
            </a:prstGeom>
            <a:noFill/>
            <a:ln>
              <a:noFill/>
            </a:ln>
          </p:spPr>
          <p:txBody>
            <a:bodyPr spcFirstLastPara="1" wrap="square" lIns="0" tIns="0" rIns="0" bIns="0" anchor="t" anchorCtr="0">
              <a:spAutoFit/>
            </a:bodyPr>
            <a:lstStyle/>
            <a:p>
              <a:pPr marL="0" marR="0" lvl="0" indent="0" algn="ctr" rtl="0">
                <a:lnSpc>
                  <a:spcPct val="130021"/>
                </a:lnSpc>
                <a:spcBef>
                  <a:spcPts val="0"/>
                </a:spcBef>
                <a:spcAft>
                  <a:spcPts val="0"/>
                </a:spcAft>
                <a:buNone/>
              </a:pPr>
              <a:r>
                <a:rPr lang="en" sz="1400" b="1" i="0" u="none" strike="noStrike" cap="none">
                  <a:solidFill>
                    <a:srgbClr val="FFFFFF"/>
                  </a:solidFill>
                  <a:latin typeface="Balsamiq Sans"/>
                  <a:ea typeface="Balsamiq Sans"/>
                  <a:cs typeface="Balsamiq Sans"/>
                  <a:sym typeface="Balsamiq Sans"/>
                </a:rPr>
                <a:t> CANTEEN </a:t>
              </a:r>
              <a:endParaRPr sz="700"/>
            </a:p>
            <a:p>
              <a:pPr marL="0" marR="0" lvl="0" indent="0" algn="ctr" rtl="0">
                <a:lnSpc>
                  <a:spcPct val="130021"/>
                </a:lnSpc>
                <a:spcBef>
                  <a:spcPts val="0"/>
                </a:spcBef>
                <a:spcAft>
                  <a:spcPts val="0"/>
                </a:spcAft>
                <a:buNone/>
              </a:pPr>
              <a:r>
                <a:rPr lang="en" sz="1400" b="1" i="0" u="none" strike="noStrike" cap="none">
                  <a:solidFill>
                    <a:srgbClr val="FFFFFF"/>
                  </a:solidFill>
                  <a:latin typeface="Balsamiq Sans"/>
                  <a:ea typeface="Balsamiq Sans"/>
                  <a:cs typeface="Balsamiq Sans"/>
                  <a:sym typeface="Balsamiq Sans"/>
                </a:rPr>
                <a:t>ORDERING </a:t>
              </a:r>
              <a:endParaRPr sz="700"/>
            </a:p>
            <a:p>
              <a:pPr marL="0" marR="0" lvl="0" indent="0" algn="ctr" rtl="0">
                <a:lnSpc>
                  <a:spcPct val="130021"/>
                </a:lnSpc>
                <a:spcBef>
                  <a:spcPts val="0"/>
                </a:spcBef>
                <a:spcAft>
                  <a:spcPts val="0"/>
                </a:spcAft>
                <a:buNone/>
              </a:pPr>
              <a:r>
                <a:rPr lang="en" sz="1400" b="1" i="0" u="none" strike="noStrike" cap="none">
                  <a:solidFill>
                    <a:srgbClr val="FFFFFF"/>
                  </a:solidFill>
                  <a:latin typeface="Balsamiq Sans"/>
                  <a:ea typeface="Balsamiq Sans"/>
                  <a:cs typeface="Balsamiq Sans"/>
                  <a:sym typeface="Balsamiq Sans"/>
                </a:rPr>
                <a:t>SYSTEM</a:t>
              </a:r>
              <a:endParaRPr sz="700"/>
            </a:p>
          </p:txBody>
        </p:sp>
        <p:grpSp>
          <p:nvGrpSpPr>
            <p:cNvPr id="152" name="Google Shape;152;p25"/>
            <p:cNvGrpSpPr/>
            <p:nvPr/>
          </p:nvGrpSpPr>
          <p:grpSpPr>
            <a:xfrm>
              <a:off x="8010713" y="2182021"/>
              <a:ext cx="1133287" cy="2241853"/>
              <a:chOff x="0" y="0"/>
              <a:chExt cx="2620010" cy="5182870"/>
            </a:xfrm>
          </p:grpSpPr>
          <p:sp>
            <p:nvSpPr>
              <p:cNvPr id="153" name="Google Shape;153;p25"/>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214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4" name="Google Shape;154;p25"/>
              <p:cNvSpPr/>
              <p:nvPr/>
            </p:nvSpPr>
            <p:spPr>
              <a:xfrm>
                <a:off x="185420" y="156210"/>
                <a:ext cx="2251710" cy="4876800"/>
              </a:xfrm>
              <a:custGeom>
                <a:avLst/>
                <a:gdLst/>
                <a:ahLst/>
                <a:cxnLst/>
                <a:rect l="l" t="t" r="r" b="b"/>
                <a:pathLst>
                  <a:path w="2251710" h="4876800" extrusionOk="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6">
                  <a:alphaModFix/>
                </a:blip>
                <a:stretch>
                  <a:fillRect l="-108587" r="-27272" b="-8841"/>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5" name="Google Shape;155;p25"/>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4B4B4B"/>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6" name="Google Shape;156;p25"/>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4B4B4B"/>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7" name="Google Shape;157;p25"/>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D8E6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8" name="Google Shape;158;p25"/>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D8E6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9" name="Google Shape;159;p25"/>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D8E6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0" name="Google Shape;160;p25"/>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D8E6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1" name="Google Shape;161;p25"/>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7133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162" name="Google Shape;162;p25"/>
            <p:cNvSpPr/>
            <p:nvPr/>
          </p:nvSpPr>
          <p:spPr>
            <a:xfrm>
              <a:off x="8338039" y="2333640"/>
              <a:ext cx="461781" cy="461781"/>
            </a:xfrm>
            <a:custGeom>
              <a:avLst/>
              <a:gdLst/>
              <a:ahLst/>
              <a:cxnLst/>
              <a:rect l="l" t="t" r="r" b="b"/>
              <a:pathLst>
                <a:path w="923561" h="923561" extrusionOk="0">
                  <a:moveTo>
                    <a:pt x="0" y="0"/>
                  </a:moveTo>
                  <a:lnTo>
                    <a:pt x="923561" y="0"/>
                  </a:lnTo>
                  <a:lnTo>
                    <a:pt x="923561" y="923561"/>
                  </a:lnTo>
                  <a:lnTo>
                    <a:pt x="0" y="923561"/>
                  </a:lnTo>
                  <a:lnTo>
                    <a:pt x="0" y="0"/>
                  </a:lnTo>
                  <a:close/>
                </a:path>
              </a:pathLst>
            </a:custGeom>
            <a:blipFill rotWithShape="1">
              <a:blip r:embed="rId8">
                <a:alphaModFix/>
              </a:blip>
              <a:stretch>
                <a:fillRect/>
              </a:stretch>
            </a:blipFill>
            <a:ln>
              <a:noFill/>
            </a:ln>
          </p:spPr>
        </p:sp>
      </p:grpSp>
      <p:sp>
        <p:nvSpPr>
          <p:cNvPr id="163" name="Google Shape;163;p25"/>
          <p:cNvSpPr txBox="1"/>
          <p:nvPr/>
        </p:nvSpPr>
        <p:spPr>
          <a:xfrm>
            <a:off x="152398" y="3242675"/>
            <a:ext cx="3027000" cy="261600"/>
          </a:xfrm>
          <a:prstGeom prst="rect">
            <a:avLst/>
          </a:prstGeom>
          <a:noFill/>
          <a:ln>
            <a:noFill/>
          </a:ln>
        </p:spPr>
        <p:txBody>
          <a:bodyPr spcFirstLastPara="1" wrap="square" lIns="0" tIns="0" rIns="0" bIns="0" anchor="t" anchorCtr="0">
            <a:spAutoFit/>
          </a:bodyPr>
          <a:lstStyle/>
          <a:p>
            <a:pPr marL="0" marR="0" lvl="0" indent="0" algn="l" rtl="0">
              <a:lnSpc>
                <a:spcPct val="140029"/>
              </a:lnSpc>
              <a:spcBef>
                <a:spcPts val="0"/>
              </a:spcBef>
              <a:spcAft>
                <a:spcPts val="0"/>
              </a:spcAft>
              <a:buNone/>
            </a:pPr>
            <a:r>
              <a:rPr lang="en" sz="1700">
                <a:solidFill>
                  <a:srgbClr val="051D40"/>
                </a:solidFill>
                <a:latin typeface="Poppins"/>
                <a:ea typeface="Poppins"/>
                <a:cs typeface="Poppins"/>
                <a:sym typeface="Poppins"/>
              </a:rPr>
              <a:t>BY THE INNOVATORS TEAM</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5EFF"/>
        </a:solidFill>
        <a:effectLst/>
      </p:bgPr>
    </p:bg>
    <p:spTree>
      <p:nvGrpSpPr>
        <p:cNvPr id="1" name="Shape 305"/>
        <p:cNvGrpSpPr/>
        <p:nvPr/>
      </p:nvGrpSpPr>
      <p:grpSpPr>
        <a:xfrm>
          <a:off x="0" y="0"/>
          <a:ext cx="0" cy="0"/>
          <a:chOff x="0" y="0"/>
          <a:chExt cx="0" cy="0"/>
        </a:xfrm>
      </p:grpSpPr>
      <p:sp>
        <p:nvSpPr>
          <p:cNvPr id="306" name="Google Shape;306;p34"/>
          <p:cNvSpPr/>
          <p:nvPr/>
        </p:nvSpPr>
        <p:spPr>
          <a:xfrm>
            <a:off x="-335300" y="-713612"/>
            <a:ext cx="1573200" cy="15732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7" name="Google Shape;307;p34"/>
          <p:cNvSpPr txBox="1"/>
          <p:nvPr/>
        </p:nvSpPr>
        <p:spPr>
          <a:xfrm>
            <a:off x="564775" y="949788"/>
            <a:ext cx="8169900" cy="760500"/>
          </a:xfrm>
          <a:prstGeom prst="rect">
            <a:avLst/>
          </a:prstGeom>
          <a:noFill/>
          <a:ln>
            <a:noFill/>
          </a:ln>
        </p:spPr>
        <p:txBody>
          <a:bodyPr spcFirstLastPara="1" wrap="square" lIns="0" tIns="0" rIns="0" bIns="0" anchor="t" anchorCtr="0">
            <a:spAutoFit/>
          </a:bodyPr>
          <a:lstStyle/>
          <a:p>
            <a:pPr marL="0" lvl="0" indent="0" algn="just" rtl="0">
              <a:lnSpc>
                <a:spcPct val="140011"/>
              </a:lnSpc>
              <a:spcBef>
                <a:spcPts val="0"/>
              </a:spcBef>
              <a:spcAft>
                <a:spcPts val="0"/>
              </a:spcAft>
              <a:buNone/>
            </a:pPr>
            <a:r>
              <a:rPr lang="en" sz="1300">
                <a:solidFill>
                  <a:schemeClr val="lt1"/>
                </a:solidFill>
              </a:rPr>
              <a:t>This business case devices the justification for implementing an online canteen ordering system at Unilever’s UK office to address the current inefficiencies in the canteen operations. By adopting this system, Unilever will improve employee satisfaction, improve productivity, reduce food wastage, and optimize canteen operations.</a:t>
            </a:r>
            <a:endParaRPr sz="600">
              <a:solidFill>
                <a:schemeClr val="lt1"/>
              </a:solidFill>
              <a:latin typeface="Fira Sans Light"/>
              <a:ea typeface="Fira Sans Light"/>
              <a:cs typeface="Fira Sans Light"/>
              <a:sym typeface="Fira Sans Light"/>
            </a:endParaRPr>
          </a:p>
        </p:txBody>
      </p:sp>
      <p:pic>
        <p:nvPicPr>
          <p:cNvPr id="308" name="Google Shape;308;p34"/>
          <p:cNvPicPr preferRelativeResize="0"/>
          <p:nvPr/>
        </p:nvPicPr>
        <p:blipFill>
          <a:blip r:embed="rId3">
            <a:alphaModFix/>
          </a:blip>
          <a:stretch>
            <a:fillRect/>
          </a:stretch>
        </p:blipFill>
        <p:spPr>
          <a:xfrm>
            <a:off x="126050" y="21"/>
            <a:ext cx="650500" cy="670325"/>
          </a:xfrm>
          <a:prstGeom prst="rect">
            <a:avLst/>
          </a:prstGeom>
          <a:noFill/>
          <a:ln>
            <a:noFill/>
          </a:ln>
        </p:spPr>
      </p:pic>
      <p:sp>
        <p:nvSpPr>
          <p:cNvPr id="309" name="Google Shape;309;p34"/>
          <p:cNvSpPr txBox="1"/>
          <p:nvPr/>
        </p:nvSpPr>
        <p:spPr>
          <a:xfrm>
            <a:off x="2422197" y="338888"/>
            <a:ext cx="4299600" cy="44640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 sz="2900">
                <a:solidFill>
                  <a:srgbClr val="FDFDFD"/>
                </a:solidFill>
                <a:latin typeface="Open Sans ExtraBold"/>
                <a:ea typeface="Open Sans ExtraBold"/>
                <a:cs typeface="Open Sans ExtraBold"/>
                <a:sym typeface="Open Sans ExtraBold"/>
              </a:rPr>
              <a:t>Executive Summary</a:t>
            </a:r>
            <a:endParaRPr sz="700"/>
          </a:p>
        </p:txBody>
      </p:sp>
      <p:sp>
        <p:nvSpPr>
          <p:cNvPr id="310" name="Google Shape;310;p34"/>
          <p:cNvSpPr txBox="1"/>
          <p:nvPr/>
        </p:nvSpPr>
        <p:spPr>
          <a:xfrm>
            <a:off x="478125" y="2065950"/>
            <a:ext cx="3022200" cy="277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800" b="1">
                <a:solidFill>
                  <a:srgbClr val="FFFFFF"/>
                </a:solidFill>
                <a:latin typeface="Open Sans"/>
                <a:ea typeface="Open Sans"/>
                <a:cs typeface="Open Sans"/>
                <a:sym typeface="Open Sans"/>
              </a:rPr>
              <a:t>Current Implementation</a:t>
            </a:r>
            <a:endParaRPr sz="1200">
              <a:latin typeface="Open Sans"/>
              <a:ea typeface="Open Sans"/>
              <a:cs typeface="Open Sans"/>
              <a:sym typeface="Open Sans"/>
            </a:endParaRPr>
          </a:p>
        </p:txBody>
      </p:sp>
      <p:sp>
        <p:nvSpPr>
          <p:cNvPr id="311" name="Google Shape;311;p34"/>
          <p:cNvSpPr txBox="1"/>
          <p:nvPr/>
        </p:nvSpPr>
        <p:spPr>
          <a:xfrm>
            <a:off x="564775" y="2417725"/>
            <a:ext cx="8169900" cy="25791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0"/>
              </a:spcBef>
              <a:spcAft>
                <a:spcPts val="0"/>
              </a:spcAft>
              <a:buSzPts val="1100"/>
              <a:buNone/>
            </a:pPr>
            <a:r>
              <a:rPr lang="en" sz="1300">
                <a:solidFill>
                  <a:schemeClr val="lt1"/>
                </a:solidFill>
                <a:latin typeface="Lato"/>
                <a:ea typeface="Lato"/>
                <a:cs typeface="Lato"/>
                <a:sym typeface="Lato"/>
              </a:rPr>
              <a:t>Most employees would prefer to take their lunch between 12 noon to 1 pm. This has led to a huge rush in the canteen during lunch hours resulting in employees wasting a lot of time waiting for tables to be vacant. Management calculated that it took around 60 minutes for employees to go and come back from lunch. Almost 30-35 minutes were wasted in waiting in a queue to collect their food and get a table to sit and eat. However, the time spent eating was barely 10-15 minutes. The remaining 10 minutes were spent reaching and coming back from the canteen using the elevators.</a:t>
            </a:r>
            <a:endParaRPr sz="1300">
              <a:solidFill>
                <a:schemeClr val="lt1"/>
              </a:solidFill>
              <a:latin typeface="Lato"/>
              <a:ea typeface="Lato"/>
              <a:cs typeface="Lato"/>
              <a:sym typeface="Lato"/>
            </a:endParaRPr>
          </a:p>
          <a:p>
            <a:pPr marL="0" lvl="0" indent="0" algn="just" rtl="0">
              <a:lnSpc>
                <a:spcPct val="115000"/>
              </a:lnSpc>
              <a:spcBef>
                <a:spcPts val="1200"/>
              </a:spcBef>
              <a:spcAft>
                <a:spcPts val="0"/>
              </a:spcAft>
              <a:buSzPts val="1100"/>
              <a:buNone/>
            </a:pPr>
            <a:r>
              <a:rPr lang="en" sz="1300">
                <a:solidFill>
                  <a:schemeClr val="lt1"/>
                </a:solidFill>
                <a:latin typeface="Lato"/>
                <a:ea typeface="Lato"/>
                <a:cs typeface="Lato"/>
                <a:sym typeface="Lato"/>
              </a:rPr>
              <a:t>Employees don’t always get the choice of food they want because the canteen runs out of certain items. The canteen wastes a significant quantity of food by throwing away what is not purchased.</a:t>
            </a:r>
            <a:endParaRPr sz="1300">
              <a:solidFill>
                <a:schemeClr val="lt1"/>
              </a:solidFill>
              <a:latin typeface="Lato"/>
              <a:ea typeface="Lato"/>
              <a:cs typeface="Lato"/>
              <a:sym typeface="Lato"/>
            </a:endParaRPr>
          </a:p>
          <a:p>
            <a:pPr marL="0" lvl="0" indent="0" algn="just" rtl="0">
              <a:lnSpc>
                <a:spcPct val="115000"/>
              </a:lnSpc>
              <a:spcBef>
                <a:spcPts val="1200"/>
              </a:spcBef>
              <a:spcAft>
                <a:spcPts val="1200"/>
              </a:spcAft>
              <a:buSzPts val="1100"/>
              <a:buNone/>
            </a:pPr>
            <a:r>
              <a:rPr lang="en" sz="1300">
                <a:solidFill>
                  <a:schemeClr val="lt1"/>
                </a:solidFill>
                <a:latin typeface="Lato"/>
                <a:ea typeface="Lato"/>
                <a:cs typeface="Lato"/>
                <a:sym typeface="Lato"/>
              </a:rPr>
              <a:t>Many employees have requested a system that would permit a canteen user to order meals online, to be delivered to their work location at a specified time and date.</a:t>
            </a:r>
            <a:endParaRPr sz="13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5EFF"/>
        </a:solidFill>
        <a:effectLst/>
      </p:bgPr>
    </p:bg>
    <p:spTree>
      <p:nvGrpSpPr>
        <p:cNvPr id="1" name="Shape 315"/>
        <p:cNvGrpSpPr/>
        <p:nvPr/>
      </p:nvGrpSpPr>
      <p:grpSpPr>
        <a:xfrm>
          <a:off x="0" y="0"/>
          <a:ext cx="0" cy="0"/>
          <a:chOff x="0" y="0"/>
          <a:chExt cx="0" cy="0"/>
        </a:xfrm>
      </p:grpSpPr>
      <p:sp>
        <p:nvSpPr>
          <p:cNvPr id="316" name="Google Shape;316;p35"/>
          <p:cNvSpPr/>
          <p:nvPr/>
        </p:nvSpPr>
        <p:spPr>
          <a:xfrm>
            <a:off x="-335300" y="-789812"/>
            <a:ext cx="1573200" cy="15732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17" name="Google Shape;317;p35"/>
          <p:cNvPicPr preferRelativeResize="0"/>
          <p:nvPr/>
        </p:nvPicPr>
        <p:blipFill>
          <a:blip r:embed="rId3">
            <a:alphaModFix/>
          </a:blip>
          <a:stretch>
            <a:fillRect/>
          </a:stretch>
        </p:blipFill>
        <p:spPr>
          <a:xfrm>
            <a:off x="277350" y="-4"/>
            <a:ext cx="650500" cy="670325"/>
          </a:xfrm>
          <a:prstGeom prst="rect">
            <a:avLst/>
          </a:prstGeom>
          <a:noFill/>
          <a:ln>
            <a:noFill/>
          </a:ln>
        </p:spPr>
      </p:pic>
      <p:sp>
        <p:nvSpPr>
          <p:cNvPr id="318" name="Google Shape;318;p35"/>
          <p:cNvSpPr txBox="1"/>
          <p:nvPr/>
        </p:nvSpPr>
        <p:spPr>
          <a:xfrm>
            <a:off x="1318375" y="76200"/>
            <a:ext cx="7249200" cy="33870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 sz="2200">
                <a:solidFill>
                  <a:srgbClr val="FDFDFD"/>
                </a:solidFill>
                <a:latin typeface="Open Sans ExtraBold"/>
                <a:ea typeface="Open Sans ExtraBold"/>
                <a:cs typeface="Open Sans ExtraBold"/>
                <a:sym typeface="Open Sans ExtraBold"/>
              </a:rPr>
              <a:t>Problems Identified with the Current Process</a:t>
            </a:r>
            <a:endParaRPr sz="100"/>
          </a:p>
        </p:txBody>
      </p:sp>
      <p:grpSp>
        <p:nvGrpSpPr>
          <p:cNvPr id="319" name="Google Shape;319;p35"/>
          <p:cNvGrpSpPr/>
          <p:nvPr/>
        </p:nvGrpSpPr>
        <p:grpSpPr>
          <a:xfrm>
            <a:off x="216825" y="823916"/>
            <a:ext cx="8801534" cy="1030431"/>
            <a:chOff x="216825" y="1114425"/>
            <a:chExt cx="8801534" cy="892225"/>
          </a:xfrm>
        </p:grpSpPr>
        <p:sp>
          <p:nvSpPr>
            <p:cNvPr id="320" name="Google Shape;320;p35"/>
            <p:cNvSpPr/>
            <p:nvPr/>
          </p:nvSpPr>
          <p:spPr>
            <a:xfrm>
              <a:off x="501771" y="1115277"/>
              <a:ext cx="8516588" cy="891373"/>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1" name="Google Shape;321;p35"/>
            <p:cNvSpPr/>
            <p:nvPr/>
          </p:nvSpPr>
          <p:spPr>
            <a:xfrm>
              <a:off x="216825" y="1114425"/>
              <a:ext cx="1875900" cy="892200"/>
            </a:xfrm>
            <a:prstGeom prst="roundRect">
              <a:avLst>
                <a:gd name="adj" fmla="val 16667"/>
              </a:avLst>
            </a:prstGeom>
            <a:solidFill>
              <a:srgbClr val="A066CB"/>
            </a:solidFill>
            <a:ln w="9525" cap="flat" cmpd="sng">
              <a:solidFill>
                <a:srgbClr val="A066C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322" name="Google Shape;322;p35"/>
          <p:cNvGrpSpPr/>
          <p:nvPr/>
        </p:nvGrpSpPr>
        <p:grpSpPr>
          <a:xfrm>
            <a:off x="216775" y="1988070"/>
            <a:ext cx="8801646" cy="1030402"/>
            <a:chOff x="216825" y="1114425"/>
            <a:chExt cx="8801646" cy="892200"/>
          </a:xfrm>
        </p:grpSpPr>
        <p:sp>
          <p:nvSpPr>
            <p:cNvPr id="323" name="Google Shape;323;p35"/>
            <p:cNvSpPr/>
            <p:nvPr/>
          </p:nvSpPr>
          <p:spPr>
            <a:xfrm>
              <a:off x="501771" y="1115277"/>
              <a:ext cx="8516700" cy="8913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4" name="Google Shape;324;p35"/>
            <p:cNvSpPr/>
            <p:nvPr/>
          </p:nvSpPr>
          <p:spPr>
            <a:xfrm>
              <a:off x="216825" y="1114425"/>
              <a:ext cx="1875900" cy="892200"/>
            </a:xfrm>
            <a:prstGeom prst="roundRect">
              <a:avLst>
                <a:gd name="adj" fmla="val 16667"/>
              </a:avLst>
            </a:prstGeom>
            <a:solidFill>
              <a:srgbClr val="A066CB"/>
            </a:solidFill>
            <a:ln w="9525" cap="flat" cmpd="sng">
              <a:solidFill>
                <a:srgbClr val="A066C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325" name="Google Shape;325;p35"/>
          <p:cNvSpPr txBox="1"/>
          <p:nvPr/>
        </p:nvSpPr>
        <p:spPr>
          <a:xfrm>
            <a:off x="533287" y="2211905"/>
            <a:ext cx="1331700" cy="3903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1200"/>
              </a:spcBef>
              <a:spcAft>
                <a:spcPts val="1200"/>
              </a:spcAft>
              <a:buClr>
                <a:schemeClr val="dk1"/>
              </a:buClr>
              <a:buSzPts val="935"/>
              <a:buFont typeface="Arial"/>
              <a:buNone/>
            </a:pPr>
            <a:r>
              <a:rPr lang="en" sz="1335" b="1">
                <a:solidFill>
                  <a:schemeClr val="lt1"/>
                </a:solidFill>
              </a:rPr>
              <a:t>Employee Dissatisfaction</a:t>
            </a:r>
            <a:endParaRPr sz="700">
              <a:solidFill>
                <a:schemeClr val="lt1"/>
              </a:solidFill>
            </a:endParaRPr>
          </a:p>
        </p:txBody>
      </p:sp>
      <p:grpSp>
        <p:nvGrpSpPr>
          <p:cNvPr id="326" name="Google Shape;326;p35"/>
          <p:cNvGrpSpPr/>
          <p:nvPr/>
        </p:nvGrpSpPr>
        <p:grpSpPr>
          <a:xfrm>
            <a:off x="216763" y="3121700"/>
            <a:ext cx="8801646" cy="892200"/>
            <a:chOff x="216825" y="1114425"/>
            <a:chExt cx="8801646" cy="892200"/>
          </a:xfrm>
        </p:grpSpPr>
        <p:sp>
          <p:nvSpPr>
            <p:cNvPr id="327" name="Google Shape;327;p35"/>
            <p:cNvSpPr/>
            <p:nvPr/>
          </p:nvSpPr>
          <p:spPr>
            <a:xfrm>
              <a:off x="501771" y="1115277"/>
              <a:ext cx="8516700" cy="8913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8" name="Google Shape;328;p35"/>
            <p:cNvSpPr/>
            <p:nvPr/>
          </p:nvSpPr>
          <p:spPr>
            <a:xfrm>
              <a:off x="216825" y="1114425"/>
              <a:ext cx="1875900" cy="892200"/>
            </a:xfrm>
            <a:prstGeom prst="roundRect">
              <a:avLst>
                <a:gd name="adj" fmla="val 16667"/>
              </a:avLst>
            </a:prstGeom>
            <a:solidFill>
              <a:srgbClr val="A066CB"/>
            </a:solidFill>
            <a:ln w="9525" cap="flat" cmpd="sng">
              <a:solidFill>
                <a:srgbClr val="A066C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329" name="Google Shape;329;p35"/>
          <p:cNvGrpSpPr/>
          <p:nvPr/>
        </p:nvGrpSpPr>
        <p:grpSpPr>
          <a:xfrm>
            <a:off x="247375" y="4117050"/>
            <a:ext cx="8801646" cy="892200"/>
            <a:chOff x="216825" y="1114425"/>
            <a:chExt cx="8801646" cy="892200"/>
          </a:xfrm>
        </p:grpSpPr>
        <p:sp>
          <p:nvSpPr>
            <p:cNvPr id="330" name="Google Shape;330;p35"/>
            <p:cNvSpPr/>
            <p:nvPr/>
          </p:nvSpPr>
          <p:spPr>
            <a:xfrm>
              <a:off x="501771" y="1115277"/>
              <a:ext cx="8516700" cy="8913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1" name="Google Shape;331;p35"/>
            <p:cNvSpPr/>
            <p:nvPr/>
          </p:nvSpPr>
          <p:spPr>
            <a:xfrm>
              <a:off x="216825" y="1114425"/>
              <a:ext cx="1875900" cy="892200"/>
            </a:xfrm>
            <a:prstGeom prst="roundRect">
              <a:avLst>
                <a:gd name="adj" fmla="val 16667"/>
              </a:avLst>
            </a:prstGeom>
            <a:solidFill>
              <a:srgbClr val="A066CB"/>
            </a:solidFill>
            <a:ln w="9525" cap="flat" cmpd="sng">
              <a:solidFill>
                <a:srgbClr val="A066C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332" name="Google Shape;332;p35"/>
          <p:cNvSpPr txBox="1"/>
          <p:nvPr/>
        </p:nvSpPr>
        <p:spPr>
          <a:xfrm>
            <a:off x="457087" y="3434723"/>
            <a:ext cx="1331700" cy="200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300" b="1">
                <a:solidFill>
                  <a:srgbClr val="FFFFFF"/>
                </a:solidFill>
                <a:latin typeface="Fira Sans SemiBold"/>
                <a:ea typeface="Fira Sans SemiBold"/>
                <a:cs typeface="Fira Sans SemiBold"/>
                <a:sym typeface="Fira Sans SemiBold"/>
              </a:rPr>
              <a:t>Food Wastage</a:t>
            </a:r>
            <a:endParaRPr sz="700"/>
          </a:p>
        </p:txBody>
      </p:sp>
      <p:sp>
        <p:nvSpPr>
          <p:cNvPr id="333" name="Google Shape;333;p35"/>
          <p:cNvSpPr txBox="1"/>
          <p:nvPr/>
        </p:nvSpPr>
        <p:spPr>
          <a:xfrm>
            <a:off x="457087" y="4307906"/>
            <a:ext cx="1331700" cy="440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300" b="1">
                <a:solidFill>
                  <a:srgbClr val="FFFFFF"/>
                </a:solidFill>
                <a:latin typeface="Fira Sans SemiBold"/>
                <a:ea typeface="Fira Sans SemiBold"/>
                <a:cs typeface="Fira Sans SemiBold"/>
                <a:sym typeface="Fira Sans SemiBold"/>
              </a:rPr>
              <a:t>Poor Inventory Management</a:t>
            </a:r>
            <a:endParaRPr sz="700"/>
          </a:p>
        </p:txBody>
      </p:sp>
      <p:sp>
        <p:nvSpPr>
          <p:cNvPr id="334" name="Google Shape;334;p35"/>
          <p:cNvSpPr txBox="1"/>
          <p:nvPr/>
        </p:nvSpPr>
        <p:spPr>
          <a:xfrm>
            <a:off x="564387" y="1190958"/>
            <a:ext cx="1331700" cy="3903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1200"/>
              </a:spcBef>
              <a:spcAft>
                <a:spcPts val="1200"/>
              </a:spcAft>
              <a:buClr>
                <a:schemeClr val="dk1"/>
              </a:buClr>
              <a:buSzPts val="935"/>
              <a:buFont typeface="Arial"/>
              <a:buNone/>
            </a:pPr>
            <a:r>
              <a:rPr lang="en" sz="1335" b="1">
                <a:solidFill>
                  <a:schemeClr val="lt1"/>
                </a:solidFill>
              </a:rPr>
              <a:t>Operational Inefficiencies</a:t>
            </a:r>
            <a:endParaRPr sz="700">
              <a:solidFill>
                <a:schemeClr val="lt1"/>
              </a:solidFill>
            </a:endParaRPr>
          </a:p>
        </p:txBody>
      </p:sp>
      <p:sp>
        <p:nvSpPr>
          <p:cNvPr id="335" name="Google Shape;335;p35"/>
          <p:cNvSpPr txBox="1"/>
          <p:nvPr/>
        </p:nvSpPr>
        <p:spPr>
          <a:xfrm>
            <a:off x="2228850" y="874725"/>
            <a:ext cx="6565500" cy="9144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900" b="1">
                <a:latin typeface="Fira Sans"/>
                <a:ea typeface="Fira Sans"/>
                <a:cs typeface="Fira Sans"/>
                <a:sym typeface="Fira Sans"/>
              </a:rPr>
              <a:t>Long Waiting Times:</a:t>
            </a:r>
            <a:r>
              <a:rPr lang="en" sz="900">
                <a:latin typeface="Fira Sans Light"/>
                <a:ea typeface="Fira Sans Light"/>
                <a:cs typeface="Fira Sans Light"/>
                <a:sym typeface="Fira Sans Light"/>
              </a:rPr>
              <a:t> Employees waste a significant portion of their lunch break waiting in lines for food. The total time spent on lunch averages 60 minutes, with only 10-15 minutes spent eating. The remaining time is mostly consumed by queuing for food and waiting for tables to become available.</a:t>
            </a:r>
            <a:endParaRPr sz="900">
              <a:latin typeface="Fira Sans Light"/>
              <a:ea typeface="Fira Sans Light"/>
              <a:cs typeface="Fira Sans Light"/>
              <a:sym typeface="Fira Sans Light"/>
            </a:endParaRPr>
          </a:p>
          <a:p>
            <a:pPr marL="0" marR="0" lvl="0" indent="0" algn="just" rtl="0">
              <a:lnSpc>
                <a:spcPct val="140000"/>
              </a:lnSpc>
              <a:spcBef>
                <a:spcPts val="0"/>
              </a:spcBef>
              <a:spcAft>
                <a:spcPts val="0"/>
              </a:spcAft>
              <a:buNone/>
            </a:pPr>
            <a:r>
              <a:rPr lang="en" sz="900" b="1">
                <a:latin typeface="Fira Sans"/>
                <a:ea typeface="Fira Sans"/>
                <a:cs typeface="Fira Sans"/>
                <a:sym typeface="Fira Sans"/>
              </a:rPr>
              <a:t>Limited Canteen Space:</a:t>
            </a:r>
            <a:r>
              <a:rPr lang="en" sz="900">
                <a:latin typeface="Fira Sans Light"/>
                <a:ea typeface="Fira Sans Light"/>
                <a:cs typeface="Fira Sans Light"/>
                <a:sym typeface="Fira Sans Light"/>
              </a:rPr>
              <a:t> The canteen has limited seating capacity (150 seats per canteen for 1500 employees). During peak lunch hours (12 noon to 1 pm), this results in overcrowding, leading to a stressful dining environment and further delays.</a:t>
            </a:r>
            <a:endParaRPr sz="900">
              <a:latin typeface="Fira Sans Light"/>
              <a:ea typeface="Fira Sans Light"/>
              <a:cs typeface="Fira Sans Light"/>
              <a:sym typeface="Fira Sans Light"/>
            </a:endParaRPr>
          </a:p>
        </p:txBody>
      </p:sp>
      <p:sp>
        <p:nvSpPr>
          <p:cNvPr id="336" name="Google Shape;336;p35"/>
          <p:cNvSpPr txBox="1"/>
          <p:nvPr/>
        </p:nvSpPr>
        <p:spPr>
          <a:xfrm>
            <a:off x="2228850" y="2059225"/>
            <a:ext cx="6820200" cy="9144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900" b="1">
                <a:latin typeface="Fira Sans"/>
                <a:ea typeface="Fira Sans"/>
                <a:cs typeface="Fira Sans"/>
                <a:sym typeface="Fira Sans"/>
              </a:rPr>
              <a:t>Inconsistent Food Availability: </a:t>
            </a:r>
            <a:r>
              <a:rPr lang="en" sz="900">
                <a:latin typeface="Fira Sans Light"/>
                <a:ea typeface="Fira Sans Light"/>
                <a:cs typeface="Fira Sans Light"/>
                <a:sym typeface="Fira Sans Light"/>
              </a:rPr>
              <a:t>Due to the unpredictability of demand, certain food items run out quickly, leaving employees with limited or undesired choices. This inconsistency leads to dissatisfaction among employees who do not get the meal they prefer.</a:t>
            </a:r>
            <a:endParaRPr sz="900">
              <a:latin typeface="Fira Sans Light"/>
              <a:ea typeface="Fira Sans Light"/>
              <a:cs typeface="Fira Sans Light"/>
              <a:sym typeface="Fira Sans Light"/>
            </a:endParaRPr>
          </a:p>
          <a:p>
            <a:pPr marL="0" marR="0" lvl="0" indent="0" algn="just" rtl="0">
              <a:lnSpc>
                <a:spcPct val="140000"/>
              </a:lnSpc>
              <a:spcBef>
                <a:spcPts val="0"/>
              </a:spcBef>
              <a:spcAft>
                <a:spcPts val="0"/>
              </a:spcAft>
              <a:buNone/>
            </a:pPr>
            <a:r>
              <a:rPr lang="en" sz="900" b="1">
                <a:latin typeface="Fira Sans"/>
                <a:ea typeface="Fira Sans"/>
                <a:cs typeface="Fira Sans"/>
                <a:sym typeface="Fira Sans"/>
              </a:rPr>
              <a:t>Limited Lunch Break Utility</a:t>
            </a:r>
            <a:r>
              <a:rPr lang="en" sz="900">
                <a:latin typeface="Fira Sans Light"/>
                <a:ea typeface="Fira Sans Light"/>
                <a:cs typeface="Fira Sans Light"/>
                <a:sym typeface="Fira Sans Light"/>
              </a:rPr>
              <a:t>: Employees spend a disproportionate amount of their break time on non-eating activities like queuing and finding a seat, leaving them with less time to relax and enjoy their meals. This can negatively impact their productivity for the rest of the day.</a:t>
            </a:r>
            <a:endParaRPr sz="900">
              <a:latin typeface="Fira Sans Light"/>
              <a:ea typeface="Fira Sans Light"/>
              <a:cs typeface="Fira Sans Light"/>
              <a:sym typeface="Fira Sans Light"/>
            </a:endParaRPr>
          </a:p>
        </p:txBody>
      </p:sp>
      <p:sp>
        <p:nvSpPr>
          <p:cNvPr id="337" name="Google Shape;337;p35"/>
          <p:cNvSpPr txBox="1"/>
          <p:nvPr/>
        </p:nvSpPr>
        <p:spPr>
          <a:xfrm>
            <a:off x="2228850" y="3138275"/>
            <a:ext cx="6678000" cy="8004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000" b="1">
                <a:latin typeface="Fira Sans"/>
                <a:ea typeface="Fira Sans"/>
                <a:cs typeface="Fira Sans"/>
                <a:sym typeface="Fira Sans"/>
              </a:rPr>
              <a:t>Overproduction of least preferred food</a:t>
            </a:r>
            <a:r>
              <a:rPr lang="en" sz="1000">
                <a:latin typeface="Fira Sans Light"/>
                <a:ea typeface="Fira Sans Light"/>
                <a:cs typeface="Fira Sans Light"/>
                <a:sym typeface="Fira Sans Light"/>
              </a:rPr>
              <a:t> ; The canteen often prepares more food than is consumed, leading to significant waste. Without a system to predict demand accurately, the canteen staff may overestimate the number of meals needed, resulting in leftover food that is thrown away. For instance, the canteen would waste a lot of Vegetarian food as a result of low demand in vegetarian dishes</a:t>
            </a:r>
            <a:endParaRPr sz="1000"/>
          </a:p>
        </p:txBody>
      </p:sp>
      <p:sp>
        <p:nvSpPr>
          <p:cNvPr id="338" name="Google Shape;338;p35"/>
          <p:cNvSpPr txBox="1"/>
          <p:nvPr/>
        </p:nvSpPr>
        <p:spPr>
          <a:xfrm>
            <a:off x="2228975" y="4185350"/>
            <a:ext cx="6678000" cy="5850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000" b="1">
                <a:latin typeface="Fira Sans"/>
                <a:ea typeface="Fira Sans"/>
                <a:cs typeface="Fira Sans"/>
                <a:sym typeface="Fira Sans"/>
              </a:rPr>
              <a:t>The lack of data-driven inventory management</a:t>
            </a:r>
            <a:r>
              <a:rPr lang="en" sz="1000">
                <a:latin typeface="Fira Sans Light"/>
                <a:ea typeface="Fira Sans Light"/>
                <a:cs typeface="Fira Sans Light"/>
                <a:sym typeface="Fira Sans Light"/>
              </a:rPr>
              <a:t> in the current system does not allow for accurate tracking of food inventory based on actual orders. This inefficiency in inventory management contributes to both food shortages and wastage.</a:t>
            </a:r>
            <a:endParaRPr sz="1000"/>
          </a:p>
        </p:txBody>
      </p:sp>
      <p:sp>
        <p:nvSpPr>
          <p:cNvPr id="339" name="Google Shape;339;p35"/>
          <p:cNvSpPr txBox="1"/>
          <p:nvPr/>
        </p:nvSpPr>
        <p:spPr>
          <a:xfrm>
            <a:off x="1350225" y="504863"/>
            <a:ext cx="7556700" cy="1692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100">
                <a:solidFill>
                  <a:schemeClr val="lt1"/>
                </a:solidFill>
                <a:latin typeface="Fira Sans Light"/>
                <a:ea typeface="Fira Sans Light"/>
                <a:cs typeface="Fira Sans Light"/>
                <a:sym typeface="Fira Sans Light"/>
              </a:rPr>
              <a:t>The existing process in the Unilever canteen has several inefficiencies and challenges that need to be addressed. </a:t>
            </a:r>
            <a:endParaRPr sz="1100" b="1">
              <a:solidFill>
                <a:schemeClr val="lt1"/>
              </a:solidFill>
            </a:endParaRPr>
          </a:p>
        </p:txBody>
      </p:sp>
      <p:sp>
        <p:nvSpPr>
          <p:cNvPr id="340" name="Google Shape;340;p35"/>
          <p:cNvSpPr/>
          <p:nvPr/>
        </p:nvSpPr>
        <p:spPr>
          <a:xfrm>
            <a:off x="-1" y="1126886"/>
            <a:ext cx="455762" cy="441519"/>
          </a:xfrm>
          <a:custGeom>
            <a:avLst/>
            <a:gdLst/>
            <a:ahLst/>
            <a:cxnLst/>
            <a:rect l="l" t="t" r="r" b="b"/>
            <a:pathLst>
              <a:path w="1424256" h="1424256" extrusionOk="0">
                <a:moveTo>
                  <a:pt x="0" y="0"/>
                </a:moveTo>
                <a:lnTo>
                  <a:pt x="1424255" y="0"/>
                </a:lnTo>
                <a:lnTo>
                  <a:pt x="1424255" y="1424256"/>
                </a:lnTo>
                <a:lnTo>
                  <a:pt x="0" y="1424256"/>
                </a:lnTo>
                <a:lnTo>
                  <a:pt x="0" y="0"/>
                </a:lnTo>
                <a:close/>
              </a:path>
            </a:pathLst>
          </a:custGeom>
          <a:blipFill rotWithShape="1">
            <a:blip r:embed="rId4">
              <a:alphaModFix/>
            </a:blip>
            <a:stretch>
              <a:fillRect/>
            </a:stretch>
          </a:blipFill>
          <a:ln>
            <a:noFill/>
          </a:ln>
        </p:spPr>
      </p:sp>
      <p:sp>
        <p:nvSpPr>
          <p:cNvPr id="341" name="Google Shape;341;p35"/>
          <p:cNvSpPr txBox="1"/>
          <p:nvPr/>
        </p:nvSpPr>
        <p:spPr>
          <a:xfrm>
            <a:off x="80675" y="1186400"/>
            <a:ext cx="313800" cy="2463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1600" b="1" i="0" u="none" strike="noStrike" cap="none">
                <a:solidFill>
                  <a:srgbClr val="FDFDFD"/>
                </a:solidFill>
                <a:latin typeface="Open Sans ExtraBold"/>
                <a:ea typeface="Open Sans ExtraBold"/>
                <a:cs typeface="Open Sans ExtraBold"/>
                <a:sym typeface="Open Sans ExtraBold"/>
              </a:rPr>
              <a:t>1</a:t>
            </a:r>
            <a:endParaRPr sz="1600"/>
          </a:p>
        </p:txBody>
      </p:sp>
      <p:sp>
        <p:nvSpPr>
          <p:cNvPr id="342" name="Google Shape;342;p35"/>
          <p:cNvSpPr/>
          <p:nvPr/>
        </p:nvSpPr>
        <p:spPr>
          <a:xfrm>
            <a:off x="-1" y="2267274"/>
            <a:ext cx="455762" cy="441519"/>
          </a:xfrm>
          <a:custGeom>
            <a:avLst/>
            <a:gdLst/>
            <a:ahLst/>
            <a:cxnLst/>
            <a:rect l="l" t="t" r="r" b="b"/>
            <a:pathLst>
              <a:path w="1424256" h="1424256" extrusionOk="0">
                <a:moveTo>
                  <a:pt x="0" y="0"/>
                </a:moveTo>
                <a:lnTo>
                  <a:pt x="1424255" y="0"/>
                </a:lnTo>
                <a:lnTo>
                  <a:pt x="1424255" y="1424256"/>
                </a:lnTo>
                <a:lnTo>
                  <a:pt x="0" y="1424256"/>
                </a:lnTo>
                <a:lnTo>
                  <a:pt x="0" y="0"/>
                </a:lnTo>
                <a:close/>
              </a:path>
            </a:pathLst>
          </a:custGeom>
          <a:blipFill rotWithShape="1">
            <a:blip r:embed="rId4">
              <a:alphaModFix/>
            </a:blip>
            <a:stretch>
              <a:fillRect/>
            </a:stretch>
          </a:blipFill>
          <a:ln>
            <a:noFill/>
          </a:ln>
        </p:spPr>
      </p:sp>
      <p:sp>
        <p:nvSpPr>
          <p:cNvPr id="343" name="Google Shape;343;p35"/>
          <p:cNvSpPr txBox="1"/>
          <p:nvPr/>
        </p:nvSpPr>
        <p:spPr>
          <a:xfrm>
            <a:off x="80675" y="2326788"/>
            <a:ext cx="313800" cy="2463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1600" b="1">
                <a:solidFill>
                  <a:srgbClr val="FDFDFD"/>
                </a:solidFill>
                <a:latin typeface="Open Sans ExtraBold"/>
                <a:ea typeface="Open Sans ExtraBold"/>
                <a:cs typeface="Open Sans ExtraBold"/>
                <a:sym typeface="Open Sans ExtraBold"/>
              </a:rPr>
              <a:t>2</a:t>
            </a:r>
            <a:endParaRPr sz="1600"/>
          </a:p>
        </p:txBody>
      </p:sp>
      <p:sp>
        <p:nvSpPr>
          <p:cNvPr id="344" name="Google Shape;344;p35"/>
          <p:cNvSpPr/>
          <p:nvPr/>
        </p:nvSpPr>
        <p:spPr>
          <a:xfrm>
            <a:off x="14924" y="3347011"/>
            <a:ext cx="455762" cy="441519"/>
          </a:xfrm>
          <a:custGeom>
            <a:avLst/>
            <a:gdLst/>
            <a:ahLst/>
            <a:cxnLst/>
            <a:rect l="l" t="t" r="r" b="b"/>
            <a:pathLst>
              <a:path w="1424256" h="1424256" extrusionOk="0">
                <a:moveTo>
                  <a:pt x="0" y="0"/>
                </a:moveTo>
                <a:lnTo>
                  <a:pt x="1424255" y="0"/>
                </a:lnTo>
                <a:lnTo>
                  <a:pt x="1424255" y="1424256"/>
                </a:lnTo>
                <a:lnTo>
                  <a:pt x="0" y="1424256"/>
                </a:lnTo>
                <a:lnTo>
                  <a:pt x="0" y="0"/>
                </a:lnTo>
                <a:close/>
              </a:path>
            </a:pathLst>
          </a:custGeom>
          <a:blipFill rotWithShape="1">
            <a:blip r:embed="rId4">
              <a:alphaModFix/>
            </a:blip>
            <a:stretch>
              <a:fillRect/>
            </a:stretch>
          </a:blipFill>
          <a:ln>
            <a:noFill/>
          </a:ln>
        </p:spPr>
      </p:sp>
      <p:sp>
        <p:nvSpPr>
          <p:cNvPr id="345" name="Google Shape;345;p35"/>
          <p:cNvSpPr txBox="1"/>
          <p:nvPr/>
        </p:nvSpPr>
        <p:spPr>
          <a:xfrm>
            <a:off x="95600" y="3406525"/>
            <a:ext cx="313800" cy="2463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1600" b="1">
                <a:solidFill>
                  <a:srgbClr val="FDFDFD"/>
                </a:solidFill>
                <a:latin typeface="Open Sans ExtraBold"/>
                <a:ea typeface="Open Sans ExtraBold"/>
                <a:cs typeface="Open Sans ExtraBold"/>
                <a:sym typeface="Open Sans ExtraBold"/>
              </a:rPr>
              <a:t>3</a:t>
            </a:r>
            <a:endParaRPr sz="1600"/>
          </a:p>
        </p:txBody>
      </p:sp>
      <p:sp>
        <p:nvSpPr>
          <p:cNvPr id="346" name="Google Shape;346;p35"/>
          <p:cNvSpPr/>
          <p:nvPr/>
        </p:nvSpPr>
        <p:spPr>
          <a:xfrm>
            <a:off x="9699" y="4350561"/>
            <a:ext cx="455762" cy="441519"/>
          </a:xfrm>
          <a:custGeom>
            <a:avLst/>
            <a:gdLst/>
            <a:ahLst/>
            <a:cxnLst/>
            <a:rect l="l" t="t" r="r" b="b"/>
            <a:pathLst>
              <a:path w="1424256" h="1424256" extrusionOk="0">
                <a:moveTo>
                  <a:pt x="0" y="0"/>
                </a:moveTo>
                <a:lnTo>
                  <a:pt x="1424255" y="0"/>
                </a:lnTo>
                <a:lnTo>
                  <a:pt x="1424255" y="1424256"/>
                </a:lnTo>
                <a:lnTo>
                  <a:pt x="0" y="1424256"/>
                </a:lnTo>
                <a:lnTo>
                  <a:pt x="0" y="0"/>
                </a:lnTo>
                <a:close/>
              </a:path>
            </a:pathLst>
          </a:custGeom>
          <a:blipFill rotWithShape="1">
            <a:blip r:embed="rId4">
              <a:alphaModFix/>
            </a:blip>
            <a:stretch>
              <a:fillRect/>
            </a:stretch>
          </a:blipFill>
          <a:ln>
            <a:noFill/>
          </a:ln>
        </p:spPr>
      </p:sp>
      <p:sp>
        <p:nvSpPr>
          <p:cNvPr id="347" name="Google Shape;347;p35"/>
          <p:cNvSpPr txBox="1"/>
          <p:nvPr/>
        </p:nvSpPr>
        <p:spPr>
          <a:xfrm>
            <a:off x="90375" y="4410075"/>
            <a:ext cx="313800" cy="2463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1600" b="1">
                <a:solidFill>
                  <a:srgbClr val="FDFDFD"/>
                </a:solidFill>
                <a:latin typeface="Open Sans ExtraBold"/>
                <a:ea typeface="Open Sans ExtraBold"/>
                <a:cs typeface="Open Sans ExtraBold"/>
                <a:sym typeface="Open Sans ExtraBold"/>
              </a:rPr>
              <a:t>4</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5EED"/>
        </a:solidFill>
        <a:effectLst/>
      </p:bgPr>
    </p:bg>
    <p:spTree>
      <p:nvGrpSpPr>
        <p:cNvPr id="1" name="Shape 351"/>
        <p:cNvGrpSpPr/>
        <p:nvPr/>
      </p:nvGrpSpPr>
      <p:grpSpPr>
        <a:xfrm>
          <a:off x="0" y="0"/>
          <a:ext cx="0" cy="0"/>
          <a:chOff x="0" y="0"/>
          <a:chExt cx="0" cy="0"/>
        </a:xfrm>
      </p:grpSpPr>
      <p:sp>
        <p:nvSpPr>
          <p:cNvPr id="352" name="Google Shape;352;p36"/>
          <p:cNvSpPr/>
          <p:nvPr/>
        </p:nvSpPr>
        <p:spPr>
          <a:xfrm>
            <a:off x="6701137" y="-4383"/>
            <a:ext cx="2453893" cy="5147884"/>
          </a:xfrm>
          <a:custGeom>
            <a:avLst/>
            <a:gdLst/>
            <a:ahLst/>
            <a:cxnLst/>
            <a:rect l="l" t="t" r="r" b="b"/>
            <a:pathLst>
              <a:path w="4907787" h="10295767" extrusionOk="0">
                <a:moveTo>
                  <a:pt x="0" y="0"/>
                </a:moveTo>
                <a:lnTo>
                  <a:pt x="4907787" y="0"/>
                </a:lnTo>
                <a:lnTo>
                  <a:pt x="4907787" y="10295767"/>
                </a:lnTo>
                <a:lnTo>
                  <a:pt x="0" y="10295767"/>
                </a:lnTo>
                <a:lnTo>
                  <a:pt x="0" y="0"/>
                </a:lnTo>
                <a:close/>
              </a:path>
            </a:pathLst>
          </a:custGeom>
          <a:blipFill rotWithShape="1">
            <a:blip r:embed="rId3">
              <a:alphaModFix/>
            </a:blip>
            <a:stretch>
              <a:fillRect l="-19883" r="-19883"/>
            </a:stretch>
          </a:blipFill>
          <a:ln>
            <a:noFill/>
          </a:ln>
        </p:spPr>
      </p:sp>
      <p:sp>
        <p:nvSpPr>
          <p:cNvPr id="353" name="Google Shape;353;p36"/>
          <p:cNvSpPr txBox="1"/>
          <p:nvPr/>
        </p:nvSpPr>
        <p:spPr>
          <a:xfrm>
            <a:off x="574695" y="149900"/>
            <a:ext cx="44226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3300" b="1">
                <a:solidFill>
                  <a:srgbClr val="FDFDFD"/>
                </a:solidFill>
                <a:latin typeface="Open Sans ExtraBold"/>
                <a:ea typeface="Open Sans ExtraBold"/>
                <a:cs typeface="Open Sans ExtraBold"/>
                <a:sym typeface="Open Sans ExtraBold"/>
              </a:rPr>
              <a:t>Project </a:t>
            </a:r>
            <a:r>
              <a:rPr lang="en" sz="3300" b="1" i="0" u="none" strike="noStrike" cap="none">
                <a:solidFill>
                  <a:srgbClr val="FDFDFD"/>
                </a:solidFill>
                <a:latin typeface="Open Sans ExtraBold"/>
                <a:ea typeface="Open Sans ExtraBold"/>
                <a:cs typeface="Open Sans ExtraBold"/>
                <a:sym typeface="Open Sans ExtraBold"/>
              </a:rPr>
              <a:t>Objectives</a:t>
            </a:r>
            <a:endParaRPr sz="700"/>
          </a:p>
        </p:txBody>
      </p:sp>
      <p:grpSp>
        <p:nvGrpSpPr>
          <p:cNvPr id="354" name="Google Shape;354;p36"/>
          <p:cNvGrpSpPr/>
          <p:nvPr/>
        </p:nvGrpSpPr>
        <p:grpSpPr>
          <a:xfrm>
            <a:off x="7786859" y="3970238"/>
            <a:ext cx="2346523" cy="2346523"/>
            <a:chOff x="0" y="0"/>
            <a:chExt cx="812800" cy="812800"/>
          </a:xfrm>
        </p:grpSpPr>
        <p:sp>
          <p:nvSpPr>
            <p:cNvPr id="355" name="Google Shape;355;p3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294"/>
                </a:srgbClr>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6" name="Google Shape;356;p36"/>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57" name="Google Shape;357;p36"/>
          <p:cNvGrpSpPr/>
          <p:nvPr/>
        </p:nvGrpSpPr>
        <p:grpSpPr>
          <a:xfrm>
            <a:off x="196675" y="657800"/>
            <a:ext cx="7292871" cy="2116101"/>
            <a:chOff x="0" y="-38100"/>
            <a:chExt cx="3841588" cy="1378388"/>
          </a:xfrm>
        </p:grpSpPr>
        <p:sp>
          <p:nvSpPr>
            <p:cNvPr id="358" name="Google Shape;358;p36"/>
            <p:cNvSpPr/>
            <p:nvPr/>
          </p:nvSpPr>
          <p:spPr>
            <a:xfrm>
              <a:off x="0" y="0"/>
              <a:ext cx="3841588" cy="1340288"/>
            </a:xfrm>
            <a:custGeom>
              <a:avLst/>
              <a:gdLst/>
              <a:ahLst/>
              <a:cxnLst/>
              <a:rect l="l" t="t" r="r" b="b"/>
              <a:pathLst>
                <a:path w="3841588" h="1340288" extrusionOk="0">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9" name="Google Shape;359;p36"/>
            <p:cNvSpPr txBox="1"/>
            <p:nvPr/>
          </p:nvSpPr>
          <p:spPr>
            <a:xfrm>
              <a:off x="0" y="-38100"/>
              <a:ext cx="3841588" cy="137838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60" name="Google Shape;360;p36"/>
          <p:cNvSpPr txBox="1"/>
          <p:nvPr/>
        </p:nvSpPr>
        <p:spPr>
          <a:xfrm>
            <a:off x="413785" y="1995781"/>
            <a:ext cx="2080800" cy="585000"/>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 sz="1000">
                <a:solidFill>
                  <a:srgbClr val="145DA0"/>
                </a:solidFill>
                <a:latin typeface="Poppins"/>
                <a:ea typeface="Poppins"/>
                <a:cs typeface="Poppins"/>
                <a:sym typeface="Poppins"/>
              </a:rPr>
              <a:t>Minimize time spent in queues and waiting for available tables.</a:t>
            </a:r>
            <a:r>
              <a:rPr lang="en" sz="1000" b="0" i="0" u="none" strike="noStrike" cap="none">
                <a:solidFill>
                  <a:srgbClr val="145DA0"/>
                </a:solidFill>
                <a:latin typeface="Poppins"/>
                <a:ea typeface="Poppins"/>
                <a:cs typeface="Poppins"/>
                <a:sym typeface="Poppins"/>
              </a:rPr>
              <a:t>, . </a:t>
            </a:r>
            <a:endParaRPr sz="700"/>
          </a:p>
        </p:txBody>
      </p:sp>
      <p:sp>
        <p:nvSpPr>
          <p:cNvPr id="361" name="Google Shape;361;p36"/>
          <p:cNvSpPr txBox="1"/>
          <p:nvPr/>
        </p:nvSpPr>
        <p:spPr>
          <a:xfrm>
            <a:off x="867109" y="1682017"/>
            <a:ext cx="1174200" cy="200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00" b="1" i="0" u="none" strike="noStrike" cap="none">
                <a:solidFill>
                  <a:srgbClr val="145DA0"/>
                </a:solidFill>
                <a:latin typeface="Open Sans ExtraBold"/>
                <a:ea typeface="Open Sans ExtraBold"/>
                <a:cs typeface="Open Sans ExtraBold"/>
                <a:sym typeface="Open Sans ExtraBold"/>
              </a:rPr>
              <a:t>Objective 01</a:t>
            </a:r>
            <a:endParaRPr sz="700"/>
          </a:p>
        </p:txBody>
      </p:sp>
      <p:sp>
        <p:nvSpPr>
          <p:cNvPr id="362" name="Google Shape;362;p36"/>
          <p:cNvSpPr txBox="1"/>
          <p:nvPr/>
        </p:nvSpPr>
        <p:spPr>
          <a:xfrm>
            <a:off x="2832043" y="2008234"/>
            <a:ext cx="2080800" cy="585000"/>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 sz="1000">
                <a:solidFill>
                  <a:srgbClr val="145DA0"/>
                </a:solidFill>
                <a:latin typeface="Poppins"/>
                <a:ea typeface="Poppins"/>
                <a:cs typeface="Poppins"/>
                <a:sym typeface="Poppins"/>
              </a:rPr>
              <a:t>Ensure the availability of employees' preferred meal choices</a:t>
            </a:r>
            <a:endParaRPr sz="700"/>
          </a:p>
        </p:txBody>
      </p:sp>
      <p:sp>
        <p:nvSpPr>
          <p:cNvPr id="363" name="Google Shape;363;p36"/>
          <p:cNvSpPr txBox="1"/>
          <p:nvPr/>
        </p:nvSpPr>
        <p:spPr>
          <a:xfrm>
            <a:off x="3285368" y="1694470"/>
            <a:ext cx="1174200" cy="200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00" b="1" i="0" u="none" strike="noStrike" cap="none">
                <a:solidFill>
                  <a:srgbClr val="145DA0"/>
                </a:solidFill>
                <a:latin typeface="Open Sans ExtraBold"/>
                <a:ea typeface="Open Sans ExtraBold"/>
                <a:cs typeface="Open Sans ExtraBold"/>
                <a:sym typeface="Open Sans ExtraBold"/>
              </a:rPr>
              <a:t>Objective 02</a:t>
            </a:r>
            <a:endParaRPr sz="700"/>
          </a:p>
        </p:txBody>
      </p:sp>
      <p:sp>
        <p:nvSpPr>
          <p:cNvPr id="364" name="Google Shape;364;p36"/>
          <p:cNvSpPr txBox="1"/>
          <p:nvPr/>
        </p:nvSpPr>
        <p:spPr>
          <a:xfrm>
            <a:off x="5160866" y="2008234"/>
            <a:ext cx="2080800" cy="369600"/>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 sz="1000">
                <a:solidFill>
                  <a:srgbClr val="145DA0"/>
                </a:solidFill>
                <a:latin typeface="Poppins"/>
                <a:ea typeface="Poppins"/>
                <a:cs typeface="Poppins"/>
                <a:sym typeface="Poppins"/>
              </a:rPr>
              <a:t>Ensure employees eat at designated lunch hours</a:t>
            </a:r>
            <a:endParaRPr sz="700"/>
          </a:p>
        </p:txBody>
      </p:sp>
      <p:sp>
        <p:nvSpPr>
          <p:cNvPr id="365" name="Google Shape;365;p36"/>
          <p:cNvSpPr txBox="1"/>
          <p:nvPr/>
        </p:nvSpPr>
        <p:spPr>
          <a:xfrm>
            <a:off x="5614190" y="1694470"/>
            <a:ext cx="1174200" cy="200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00" b="1" i="0" u="none" strike="noStrike" cap="none">
                <a:solidFill>
                  <a:srgbClr val="145DA0"/>
                </a:solidFill>
                <a:latin typeface="Open Sans ExtraBold"/>
                <a:ea typeface="Open Sans ExtraBold"/>
                <a:cs typeface="Open Sans ExtraBold"/>
                <a:sym typeface="Open Sans ExtraBold"/>
              </a:rPr>
              <a:t>Objective 03</a:t>
            </a:r>
            <a:endParaRPr sz="700"/>
          </a:p>
        </p:txBody>
      </p:sp>
      <p:grpSp>
        <p:nvGrpSpPr>
          <p:cNvPr id="366" name="Google Shape;366;p36"/>
          <p:cNvGrpSpPr/>
          <p:nvPr/>
        </p:nvGrpSpPr>
        <p:grpSpPr>
          <a:xfrm>
            <a:off x="196675" y="2822200"/>
            <a:ext cx="7292871" cy="2116273"/>
            <a:chOff x="0" y="-38100"/>
            <a:chExt cx="3841588" cy="1378500"/>
          </a:xfrm>
        </p:grpSpPr>
        <p:sp>
          <p:nvSpPr>
            <p:cNvPr id="367" name="Google Shape;367;p36"/>
            <p:cNvSpPr/>
            <p:nvPr/>
          </p:nvSpPr>
          <p:spPr>
            <a:xfrm>
              <a:off x="0" y="0"/>
              <a:ext cx="3841588" cy="1340288"/>
            </a:xfrm>
            <a:custGeom>
              <a:avLst/>
              <a:gdLst/>
              <a:ahLst/>
              <a:cxnLst/>
              <a:rect l="l" t="t" r="r" b="b"/>
              <a:pathLst>
                <a:path w="3841588" h="1340288" extrusionOk="0">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8" name="Google Shape;368;p36"/>
            <p:cNvSpPr txBox="1"/>
            <p:nvPr/>
          </p:nvSpPr>
          <p:spPr>
            <a:xfrm>
              <a:off x="0" y="-38100"/>
              <a:ext cx="3841500" cy="137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69" name="Google Shape;369;p36"/>
          <p:cNvSpPr/>
          <p:nvPr/>
        </p:nvSpPr>
        <p:spPr>
          <a:xfrm>
            <a:off x="1063250" y="3158899"/>
            <a:ext cx="616277" cy="616277"/>
          </a:xfrm>
          <a:custGeom>
            <a:avLst/>
            <a:gdLst/>
            <a:ahLst/>
            <a:cxnLst/>
            <a:rect l="l" t="t" r="r" b="b"/>
            <a:pathLst>
              <a:path w="1232553" h="1232553" extrusionOk="0">
                <a:moveTo>
                  <a:pt x="0" y="0"/>
                </a:moveTo>
                <a:lnTo>
                  <a:pt x="1232553" y="0"/>
                </a:lnTo>
                <a:lnTo>
                  <a:pt x="1232553" y="1232553"/>
                </a:lnTo>
                <a:lnTo>
                  <a:pt x="0" y="1232553"/>
                </a:lnTo>
                <a:lnTo>
                  <a:pt x="0" y="0"/>
                </a:lnTo>
                <a:close/>
              </a:path>
            </a:pathLst>
          </a:custGeom>
          <a:blipFill rotWithShape="1">
            <a:blip r:embed="rId4">
              <a:alphaModFix/>
            </a:blip>
            <a:stretch>
              <a:fillRect/>
            </a:stretch>
          </a:blipFill>
          <a:ln>
            <a:noFill/>
          </a:ln>
        </p:spPr>
      </p:sp>
      <p:sp>
        <p:nvSpPr>
          <p:cNvPr id="370" name="Google Shape;370;p36"/>
          <p:cNvSpPr/>
          <p:nvPr/>
        </p:nvSpPr>
        <p:spPr>
          <a:xfrm>
            <a:off x="5849802" y="3156398"/>
            <a:ext cx="680871" cy="526128"/>
          </a:xfrm>
          <a:custGeom>
            <a:avLst/>
            <a:gdLst/>
            <a:ahLst/>
            <a:cxnLst/>
            <a:rect l="l" t="t" r="r" b="b"/>
            <a:pathLst>
              <a:path w="1361742" h="1052255" extrusionOk="0">
                <a:moveTo>
                  <a:pt x="0" y="0"/>
                </a:moveTo>
                <a:lnTo>
                  <a:pt x="1361742" y="0"/>
                </a:lnTo>
                <a:lnTo>
                  <a:pt x="1361742" y="1052255"/>
                </a:lnTo>
                <a:lnTo>
                  <a:pt x="0" y="1052255"/>
                </a:lnTo>
                <a:lnTo>
                  <a:pt x="0" y="0"/>
                </a:lnTo>
                <a:close/>
              </a:path>
            </a:pathLst>
          </a:custGeom>
          <a:blipFill rotWithShape="1">
            <a:blip r:embed="rId5">
              <a:alphaModFix/>
            </a:blip>
            <a:stretch>
              <a:fillRect/>
            </a:stretch>
          </a:blipFill>
          <a:ln>
            <a:noFill/>
          </a:ln>
        </p:spPr>
      </p:sp>
      <p:sp>
        <p:nvSpPr>
          <p:cNvPr id="371" name="Google Shape;371;p36"/>
          <p:cNvSpPr txBox="1"/>
          <p:nvPr/>
        </p:nvSpPr>
        <p:spPr>
          <a:xfrm>
            <a:off x="413785" y="4160181"/>
            <a:ext cx="2080800" cy="585000"/>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 sz="1000">
                <a:solidFill>
                  <a:srgbClr val="145DA0"/>
                </a:solidFill>
                <a:latin typeface="Poppins"/>
                <a:ea typeface="Poppins"/>
                <a:cs typeface="Poppins"/>
                <a:sym typeface="Poppins"/>
              </a:rPr>
              <a:t>Reduce daily food waste by aligning food preparation with employee preferences.</a:t>
            </a:r>
            <a:endParaRPr sz="700"/>
          </a:p>
        </p:txBody>
      </p:sp>
      <p:sp>
        <p:nvSpPr>
          <p:cNvPr id="372" name="Google Shape;372;p36"/>
          <p:cNvSpPr txBox="1"/>
          <p:nvPr/>
        </p:nvSpPr>
        <p:spPr>
          <a:xfrm>
            <a:off x="867109" y="3846417"/>
            <a:ext cx="1174200" cy="200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00" b="1" i="0" u="none" strike="noStrike" cap="none">
                <a:solidFill>
                  <a:srgbClr val="145DA0"/>
                </a:solidFill>
                <a:latin typeface="Open Sans ExtraBold"/>
                <a:ea typeface="Open Sans ExtraBold"/>
                <a:cs typeface="Open Sans ExtraBold"/>
                <a:sym typeface="Open Sans ExtraBold"/>
              </a:rPr>
              <a:t>Objective 0</a:t>
            </a:r>
            <a:r>
              <a:rPr lang="en" sz="1300" b="1">
                <a:solidFill>
                  <a:srgbClr val="145DA0"/>
                </a:solidFill>
                <a:latin typeface="Open Sans ExtraBold"/>
                <a:ea typeface="Open Sans ExtraBold"/>
                <a:cs typeface="Open Sans ExtraBold"/>
                <a:sym typeface="Open Sans ExtraBold"/>
              </a:rPr>
              <a:t>4</a:t>
            </a:r>
            <a:endParaRPr sz="700"/>
          </a:p>
        </p:txBody>
      </p:sp>
      <p:sp>
        <p:nvSpPr>
          <p:cNvPr id="373" name="Google Shape;373;p36"/>
          <p:cNvSpPr txBox="1"/>
          <p:nvPr/>
        </p:nvSpPr>
        <p:spPr>
          <a:xfrm>
            <a:off x="2832051" y="4172625"/>
            <a:ext cx="2346600" cy="585000"/>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 sz="1000">
                <a:solidFill>
                  <a:srgbClr val="145DA0"/>
                </a:solidFill>
                <a:latin typeface="Poppins"/>
                <a:ea typeface="Poppins"/>
                <a:cs typeface="Poppins"/>
                <a:sym typeface="Poppins"/>
              </a:rPr>
              <a:t>Optimize inventory management to maintain accurate stock levels and reduce overproduction.</a:t>
            </a:r>
            <a:endParaRPr sz="700"/>
          </a:p>
        </p:txBody>
      </p:sp>
      <p:sp>
        <p:nvSpPr>
          <p:cNvPr id="374" name="Google Shape;374;p36"/>
          <p:cNvSpPr txBox="1"/>
          <p:nvPr/>
        </p:nvSpPr>
        <p:spPr>
          <a:xfrm>
            <a:off x="3285368" y="3858870"/>
            <a:ext cx="1174200" cy="200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00" b="1" i="0" u="none" strike="noStrike" cap="none">
                <a:solidFill>
                  <a:srgbClr val="145DA0"/>
                </a:solidFill>
                <a:latin typeface="Open Sans ExtraBold"/>
                <a:ea typeface="Open Sans ExtraBold"/>
                <a:cs typeface="Open Sans ExtraBold"/>
                <a:sym typeface="Open Sans ExtraBold"/>
              </a:rPr>
              <a:t>Objective 0</a:t>
            </a:r>
            <a:r>
              <a:rPr lang="en" sz="1300" b="1">
                <a:solidFill>
                  <a:srgbClr val="145DA0"/>
                </a:solidFill>
                <a:latin typeface="Open Sans ExtraBold"/>
                <a:ea typeface="Open Sans ExtraBold"/>
                <a:cs typeface="Open Sans ExtraBold"/>
                <a:sym typeface="Open Sans ExtraBold"/>
              </a:rPr>
              <a:t>5</a:t>
            </a:r>
            <a:endParaRPr sz="700"/>
          </a:p>
        </p:txBody>
      </p:sp>
      <p:sp>
        <p:nvSpPr>
          <p:cNvPr id="375" name="Google Shape;375;p36"/>
          <p:cNvSpPr txBox="1"/>
          <p:nvPr/>
        </p:nvSpPr>
        <p:spPr>
          <a:xfrm>
            <a:off x="5237075" y="4046525"/>
            <a:ext cx="2226600" cy="800700"/>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 sz="1000">
                <a:solidFill>
                  <a:srgbClr val="145DA0"/>
                </a:solidFill>
                <a:latin typeface="Poppins"/>
                <a:ea typeface="Poppins"/>
                <a:cs typeface="Poppins"/>
                <a:sym typeface="Poppins"/>
              </a:rPr>
              <a:t>Implementing an online ordering system, ensuring timely meal delivery, and streamlining the payment process.</a:t>
            </a:r>
            <a:endParaRPr sz="700"/>
          </a:p>
        </p:txBody>
      </p:sp>
      <p:sp>
        <p:nvSpPr>
          <p:cNvPr id="376" name="Google Shape;376;p36"/>
          <p:cNvSpPr txBox="1"/>
          <p:nvPr/>
        </p:nvSpPr>
        <p:spPr>
          <a:xfrm>
            <a:off x="5614190" y="3782670"/>
            <a:ext cx="1174200" cy="200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00" b="1" i="0" u="none" strike="noStrike" cap="none">
                <a:solidFill>
                  <a:srgbClr val="145DA0"/>
                </a:solidFill>
                <a:latin typeface="Open Sans ExtraBold"/>
                <a:ea typeface="Open Sans ExtraBold"/>
                <a:cs typeface="Open Sans ExtraBold"/>
                <a:sym typeface="Open Sans ExtraBold"/>
              </a:rPr>
              <a:t>Objective </a:t>
            </a:r>
            <a:r>
              <a:rPr lang="en" sz="1300" b="1">
                <a:solidFill>
                  <a:srgbClr val="145DA0"/>
                </a:solidFill>
                <a:latin typeface="Open Sans ExtraBold"/>
                <a:ea typeface="Open Sans ExtraBold"/>
                <a:cs typeface="Open Sans ExtraBold"/>
                <a:sym typeface="Open Sans ExtraBold"/>
              </a:rPr>
              <a:t>06</a:t>
            </a:r>
            <a:endParaRPr sz="700"/>
          </a:p>
        </p:txBody>
      </p:sp>
      <p:cxnSp>
        <p:nvCxnSpPr>
          <p:cNvPr id="377" name="Google Shape;377;p36"/>
          <p:cNvCxnSpPr/>
          <p:nvPr/>
        </p:nvCxnSpPr>
        <p:spPr>
          <a:xfrm>
            <a:off x="2728075" y="1008525"/>
            <a:ext cx="15000" cy="1603500"/>
          </a:xfrm>
          <a:prstGeom prst="straightConnector1">
            <a:avLst/>
          </a:prstGeom>
          <a:noFill/>
          <a:ln w="38100" cap="flat" cmpd="sng">
            <a:solidFill>
              <a:srgbClr val="005EFF"/>
            </a:solidFill>
            <a:prstDash val="solid"/>
            <a:round/>
            <a:headEnd type="none" w="med" len="med"/>
            <a:tailEnd type="none" w="med" len="med"/>
          </a:ln>
        </p:spPr>
      </p:cxnSp>
      <p:cxnSp>
        <p:nvCxnSpPr>
          <p:cNvPr id="378" name="Google Shape;378;p36"/>
          <p:cNvCxnSpPr/>
          <p:nvPr/>
        </p:nvCxnSpPr>
        <p:spPr>
          <a:xfrm>
            <a:off x="5147188" y="1008525"/>
            <a:ext cx="15000" cy="1603500"/>
          </a:xfrm>
          <a:prstGeom prst="straightConnector1">
            <a:avLst/>
          </a:prstGeom>
          <a:noFill/>
          <a:ln w="38100" cap="flat" cmpd="sng">
            <a:solidFill>
              <a:srgbClr val="005EFF"/>
            </a:solidFill>
            <a:prstDash val="solid"/>
            <a:round/>
            <a:headEnd type="none" w="med" len="med"/>
            <a:tailEnd type="none" w="med" len="med"/>
          </a:ln>
        </p:spPr>
      </p:cxnSp>
      <p:cxnSp>
        <p:nvCxnSpPr>
          <p:cNvPr id="379" name="Google Shape;379;p36"/>
          <p:cNvCxnSpPr/>
          <p:nvPr/>
        </p:nvCxnSpPr>
        <p:spPr>
          <a:xfrm>
            <a:off x="2728075" y="3157175"/>
            <a:ext cx="15000" cy="1603500"/>
          </a:xfrm>
          <a:prstGeom prst="straightConnector1">
            <a:avLst/>
          </a:prstGeom>
          <a:noFill/>
          <a:ln w="38100" cap="flat" cmpd="sng">
            <a:solidFill>
              <a:srgbClr val="005EFF"/>
            </a:solidFill>
            <a:prstDash val="solid"/>
            <a:round/>
            <a:headEnd type="none" w="med" len="med"/>
            <a:tailEnd type="none" w="med" len="med"/>
          </a:ln>
        </p:spPr>
      </p:cxnSp>
      <p:cxnSp>
        <p:nvCxnSpPr>
          <p:cNvPr id="380" name="Google Shape;380;p36"/>
          <p:cNvCxnSpPr/>
          <p:nvPr/>
        </p:nvCxnSpPr>
        <p:spPr>
          <a:xfrm>
            <a:off x="5256025" y="3167325"/>
            <a:ext cx="15000" cy="1603500"/>
          </a:xfrm>
          <a:prstGeom prst="straightConnector1">
            <a:avLst/>
          </a:prstGeom>
          <a:noFill/>
          <a:ln w="38100" cap="flat" cmpd="sng">
            <a:solidFill>
              <a:srgbClr val="005EFF"/>
            </a:solidFill>
            <a:prstDash val="solid"/>
            <a:round/>
            <a:headEnd type="none" w="med" len="med"/>
            <a:tailEnd type="none" w="med" len="med"/>
          </a:ln>
        </p:spPr>
      </p:cxnSp>
      <p:sp>
        <p:nvSpPr>
          <p:cNvPr id="381" name="Google Shape;381;p36"/>
          <p:cNvSpPr/>
          <p:nvPr/>
        </p:nvSpPr>
        <p:spPr>
          <a:xfrm>
            <a:off x="5881850" y="1040575"/>
            <a:ext cx="616777" cy="584404"/>
          </a:xfrm>
          <a:custGeom>
            <a:avLst/>
            <a:gdLst/>
            <a:ahLst/>
            <a:cxnLst/>
            <a:rect l="l" t="t" r="r" b="b"/>
            <a:pathLst>
              <a:path w="681521" h="681521" extrusionOk="0">
                <a:moveTo>
                  <a:pt x="0" y="0"/>
                </a:moveTo>
                <a:lnTo>
                  <a:pt x="681521" y="0"/>
                </a:lnTo>
                <a:lnTo>
                  <a:pt x="681521" y="681522"/>
                </a:lnTo>
                <a:lnTo>
                  <a:pt x="0" y="681522"/>
                </a:lnTo>
                <a:lnTo>
                  <a:pt x="0" y="0"/>
                </a:lnTo>
                <a:close/>
              </a:path>
            </a:pathLst>
          </a:custGeom>
          <a:blipFill rotWithShape="1">
            <a:blip r:embed="rId6">
              <a:alphaModFix/>
            </a:blip>
            <a:stretch>
              <a:fillRect/>
            </a:stretch>
          </a:blipFill>
          <a:ln>
            <a:noFill/>
          </a:ln>
        </p:spPr>
      </p:sp>
      <p:sp>
        <p:nvSpPr>
          <p:cNvPr id="382" name="Google Shape;382;p36"/>
          <p:cNvSpPr/>
          <p:nvPr/>
        </p:nvSpPr>
        <p:spPr>
          <a:xfrm>
            <a:off x="3540625" y="1069775"/>
            <a:ext cx="681138" cy="526001"/>
          </a:xfrm>
          <a:custGeom>
            <a:avLst/>
            <a:gdLst/>
            <a:ahLst/>
            <a:cxnLst/>
            <a:rect l="l" t="t" r="r" b="b"/>
            <a:pathLst>
              <a:path w="732406" h="665824" extrusionOk="0">
                <a:moveTo>
                  <a:pt x="0" y="0"/>
                </a:moveTo>
                <a:lnTo>
                  <a:pt x="732407" y="0"/>
                </a:lnTo>
                <a:lnTo>
                  <a:pt x="732407" y="665824"/>
                </a:lnTo>
                <a:lnTo>
                  <a:pt x="0" y="665824"/>
                </a:lnTo>
                <a:lnTo>
                  <a:pt x="0" y="0"/>
                </a:lnTo>
                <a:close/>
              </a:path>
            </a:pathLst>
          </a:custGeom>
          <a:blipFill rotWithShape="1">
            <a:blip r:embed="rId7">
              <a:alphaModFix/>
            </a:blip>
            <a:stretch>
              <a:fillRect/>
            </a:stretch>
          </a:blipFill>
          <a:ln>
            <a:noFill/>
          </a:ln>
        </p:spPr>
      </p:sp>
      <p:sp>
        <p:nvSpPr>
          <p:cNvPr id="383" name="Google Shape;383;p36"/>
          <p:cNvSpPr/>
          <p:nvPr/>
        </p:nvSpPr>
        <p:spPr>
          <a:xfrm>
            <a:off x="1145450" y="1060773"/>
            <a:ext cx="617447" cy="507592"/>
          </a:xfrm>
          <a:custGeom>
            <a:avLst/>
            <a:gdLst/>
            <a:ahLst/>
            <a:cxnLst/>
            <a:rect l="l" t="t" r="r" b="b"/>
            <a:pathLst>
              <a:path w="1059994" h="674541" extrusionOk="0">
                <a:moveTo>
                  <a:pt x="0" y="0"/>
                </a:moveTo>
                <a:lnTo>
                  <a:pt x="1059993" y="0"/>
                </a:lnTo>
                <a:lnTo>
                  <a:pt x="1059993" y="674541"/>
                </a:lnTo>
                <a:lnTo>
                  <a:pt x="0" y="674541"/>
                </a:lnTo>
                <a:lnTo>
                  <a:pt x="0" y="0"/>
                </a:lnTo>
                <a:close/>
              </a:path>
            </a:pathLst>
          </a:custGeom>
          <a:blipFill rotWithShape="1">
            <a:blip r:embed="rId8">
              <a:alphaModFix/>
            </a:blip>
            <a:stretch>
              <a:fillRect/>
            </a:stretch>
          </a:blipFill>
          <a:ln>
            <a:noFill/>
          </a:ln>
        </p:spPr>
      </p:sp>
      <p:sp>
        <p:nvSpPr>
          <p:cNvPr id="384" name="Google Shape;384;p36"/>
          <p:cNvSpPr/>
          <p:nvPr/>
        </p:nvSpPr>
        <p:spPr>
          <a:xfrm>
            <a:off x="3539774" y="2996751"/>
            <a:ext cx="835218" cy="800605"/>
          </a:xfrm>
          <a:custGeom>
            <a:avLst/>
            <a:gdLst/>
            <a:ahLst/>
            <a:cxnLst/>
            <a:rect l="l" t="t" r="r" b="b"/>
            <a:pathLst>
              <a:path w="1027960" h="1043133" extrusionOk="0">
                <a:moveTo>
                  <a:pt x="0" y="0"/>
                </a:moveTo>
                <a:lnTo>
                  <a:pt x="1027960" y="0"/>
                </a:lnTo>
                <a:lnTo>
                  <a:pt x="1027960" y="1043133"/>
                </a:lnTo>
                <a:lnTo>
                  <a:pt x="0" y="1043133"/>
                </a:lnTo>
                <a:lnTo>
                  <a:pt x="0" y="0"/>
                </a:lnTo>
                <a:close/>
              </a:path>
            </a:pathLst>
          </a:custGeom>
          <a:blipFill rotWithShape="1">
            <a:blip r:embed="rId9">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388"/>
        <p:cNvGrpSpPr/>
        <p:nvPr/>
      </p:nvGrpSpPr>
      <p:grpSpPr>
        <a:xfrm>
          <a:off x="0" y="0"/>
          <a:ext cx="0" cy="0"/>
          <a:chOff x="0" y="0"/>
          <a:chExt cx="0" cy="0"/>
        </a:xfrm>
      </p:grpSpPr>
      <p:grpSp>
        <p:nvGrpSpPr>
          <p:cNvPr id="389" name="Google Shape;389;p37"/>
          <p:cNvGrpSpPr/>
          <p:nvPr/>
        </p:nvGrpSpPr>
        <p:grpSpPr>
          <a:xfrm>
            <a:off x="-3328141" y="-1222950"/>
            <a:ext cx="7589439" cy="7589439"/>
            <a:chOff x="0" y="0"/>
            <a:chExt cx="812800" cy="812800"/>
          </a:xfrm>
        </p:grpSpPr>
        <p:sp>
          <p:nvSpPr>
            <p:cNvPr id="390" name="Google Shape;390;p3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075EE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1" name="Google Shape;391;p37"/>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92" name="Google Shape;392;p37"/>
          <p:cNvGrpSpPr/>
          <p:nvPr/>
        </p:nvGrpSpPr>
        <p:grpSpPr>
          <a:xfrm>
            <a:off x="-3003921" y="-898730"/>
            <a:ext cx="6940987" cy="6940987"/>
            <a:chOff x="0" y="0"/>
            <a:chExt cx="812800" cy="812800"/>
          </a:xfrm>
        </p:grpSpPr>
        <p:sp>
          <p:nvSpPr>
            <p:cNvPr id="393" name="Google Shape;393;p3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4" name="Google Shape;394;p37"/>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5" name="Google Shape;395;p37"/>
          <p:cNvSpPr txBox="1"/>
          <p:nvPr/>
        </p:nvSpPr>
        <p:spPr>
          <a:xfrm>
            <a:off x="514350" y="1699719"/>
            <a:ext cx="3016800" cy="923700"/>
          </a:xfrm>
          <a:prstGeom prst="rect">
            <a:avLst/>
          </a:prstGeom>
          <a:noFill/>
          <a:ln>
            <a:noFill/>
          </a:ln>
        </p:spPr>
        <p:txBody>
          <a:bodyPr spcFirstLastPara="1" wrap="square" lIns="0" tIns="0" rIns="0" bIns="0" anchor="t" anchorCtr="0">
            <a:spAutoFit/>
          </a:bodyPr>
          <a:lstStyle/>
          <a:p>
            <a:pPr marL="0" marR="0" lvl="0" indent="0" algn="l" rtl="0">
              <a:lnSpc>
                <a:spcPct val="140021"/>
              </a:lnSpc>
              <a:spcBef>
                <a:spcPts val="0"/>
              </a:spcBef>
              <a:spcAft>
                <a:spcPts val="0"/>
              </a:spcAft>
              <a:buNone/>
            </a:pPr>
            <a:r>
              <a:rPr lang="en" sz="2500" b="1">
                <a:solidFill>
                  <a:srgbClr val="FDFDFD"/>
                </a:solidFill>
                <a:latin typeface="Open Sans ExtraBold"/>
                <a:ea typeface="Open Sans ExtraBold"/>
                <a:cs typeface="Open Sans ExtraBold"/>
                <a:sym typeface="Open Sans ExtraBold"/>
              </a:rPr>
              <a:t>Finding New Implementation</a:t>
            </a:r>
            <a:endParaRPr sz="2500"/>
          </a:p>
        </p:txBody>
      </p:sp>
      <p:sp>
        <p:nvSpPr>
          <p:cNvPr id="396" name="Google Shape;396;p37"/>
          <p:cNvSpPr txBox="1"/>
          <p:nvPr/>
        </p:nvSpPr>
        <p:spPr>
          <a:xfrm>
            <a:off x="5465100" y="-1575"/>
            <a:ext cx="2934600" cy="2772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 sz="1800" b="1">
                <a:solidFill>
                  <a:srgbClr val="145DA0"/>
                </a:solidFill>
                <a:latin typeface="Poppins"/>
                <a:ea typeface="Poppins"/>
                <a:cs typeface="Poppins"/>
                <a:sym typeface="Poppins"/>
              </a:rPr>
              <a:t>SURVEYS &amp; INTERVIEWS</a:t>
            </a:r>
            <a:endParaRPr sz="1800">
              <a:solidFill>
                <a:srgbClr val="145DA0"/>
              </a:solidFill>
              <a:latin typeface="Poppins"/>
              <a:ea typeface="Poppins"/>
              <a:cs typeface="Poppins"/>
              <a:sym typeface="Poppins"/>
            </a:endParaRPr>
          </a:p>
        </p:txBody>
      </p:sp>
      <p:grpSp>
        <p:nvGrpSpPr>
          <p:cNvPr id="397" name="Google Shape;397;p37"/>
          <p:cNvGrpSpPr/>
          <p:nvPr/>
        </p:nvGrpSpPr>
        <p:grpSpPr>
          <a:xfrm>
            <a:off x="4584100" y="-1575"/>
            <a:ext cx="624457" cy="494929"/>
            <a:chOff x="4584100" y="531825"/>
            <a:chExt cx="624457" cy="494929"/>
          </a:xfrm>
        </p:grpSpPr>
        <p:sp>
          <p:nvSpPr>
            <p:cNvPr id="398" name="Google Shape;398;p37"/>
            <p:cNvSpPr/>
            <p:nvPr/>
          </p:nvSpPr>
          <p:spPr>
            <a:xfrm>
              <a:off x="4695825" y="531825"/>
              <a:ext cx="512732" cy="494929"/>
            </a:xfrm>
            <a:custGeom>
              <a:avLst/>
              <a:gdLst/>
              <a:ahLst/>
              <a:cxnLst/>
              <a:rect l="l" t="t" r="r" b="b"/>
              <a:pathLst>
                <a:path w="1424256" h="1424256" extrusionOk="0">
                  <a:moveTo>
                    <a:pt x="0" y="0"/>
                  </a:moveTo>
                  <a:lnTo>
                    <a:pt x="1424255" y="0"/>
                  </a:lnTo>
                  <a:lnTo>
                    <a:pt x="1424255" y="1424256"/>
                  </a:lnTo>
                  <a:lnTo>
                    <a:pt x="0" y="1424256"/>
                  </a:lnTo>
                  <a:lnTo>
                    <a:pt x="0" y="0"/>
                  </a:lnTo>
                  <a:close/>
                </a:path>
              </a:pathLst>
            </a:custGeom>
            <a:blipFill rotWithShape="1">
              <a:blip r:embed="rId3">
                <a:alphaModFix/>
              </a:blip>
              <a:stretch>
                <a:fillRect/>
              </a:stretch>
            </a:blipFill>
            <a:ln>
              <a:noFill/>
            </a:ln>
          </p:spPr>
        </p:sp>
        <p:sp>
          <p:nvSpPr>
            <p:cNvPr id="399" name="Google Shape;399;p37"/>
            <p:cNvSpPr txBox="1"/>
            <p:nvPr/>
          </p:nvSpPr>
          <p:spPr>
            <a:xfrm>
              <a:off x="4584100" y="550496"/>
              <a:ext cx="567000" cy="3693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2400" b="1">
                  <a:solidFill>
                    <a:srgbClr val="FDFDFD"/>
                  </a:solidFill>
                  <a:latin typeface="Open Sans ExtraBold"/>
                  <a:ea typeface="Open Sans ExtraBold"/>
                  <a:cs typeface="Open Sans ExtraBold"/>
                  <a:sym typeface="Open Sans ExtraBold"/>
                </a:rPr>
                <a:t>  </a:t>
              </a:r>
              <a:r>
                <a:rPr lang="en" sz="2400" b="1" i="0" u="none" strike="noStrike" cap="none">
                  <a:solidFill>
                    <a:srgbClr val="FDFDFD"/>
                  </a:solidFill>
                  <a:latin typeface="Open Sans ExtraBold"/>
                  <a:ea typeface="Open Sans ExtraBold"/>
                  <a:cs typeface="Open Sans ExtraBold"/>
                  <a:sym typeface="Open Sans ExtraBold"/>
                </a:rPr>
                <a:t>1</a:t>
              </a:r>
              <a:endParaRPr sz="700"/>
            </a:p>
          </p:txBody>
        </p:sp>
      </p:grpSp>
      <p:sp>
        <p:nvSpPr>
          <p:cNvPr id="400" name="Google Shape;400;p37"/>
          <p:cNvSpPr txBox="1"/>
          <p:nvPr/>
        </p:nvSpPr>
        <p:spPr>
          <a:xfrm>
            <a:off x="5123250" y="295513"/>
            <a:ext cx="3951900" cy="2065800"/>
          </a:xfrm>
          <a:prstGeom prst="rect">
            <a:avLst/>
          </a:prstGeom>
          <a:noFill/>
          <a:ln>
            <a:noFill/>
          </a:ln>
        </p:spPr>
        <p:txBody>
          <a:bodyPr spcFirstLastPara="1" wrap="square" lIns="0" tIns="0" rIns="0" bIns="0" anchor="t" anchorCtr="0">
            <a:spAutoFit/>
          </a:bodyPr>
          <a:lstStyle/>
          <a:p>
            <a:pPr marL="457200" marR="0" lvl="0" indent="-298450" algn="just" rtl="0">
              <a:lnSpc>
                <a:spcPct val="140011"/>
              </a:lnSpc>
              <a:spcBef>
                <a:spcPts val="0"/>
              </a:spcBef>
              <a:spcAft>
                <a:spcPts val="0"/>
              </a:spcAft>
              <a:buClr>
                <a:srgbClr val="145DA0"/>
              </a:buClr>
              <a:buSzPts val="1100"/>
              <a:buFont typeface="Poppins"/>
              <a:buChar char="●"/>
            </a:pPr>
            <a:r>
              <a:rPr lang="en" sz="1100">
                <a:solidFill>
                  <a:srgbClr val="145DA0"/>
                </a:solidFill>
                <a:latin typeface="Poppins"/>
                <a:ea typeface="Poppins"/>
                <a:cs typeface="Poppins"/>
                <a:sym typeface="Poppins"/>
              </a:rPr>
              <a:t>Some employees suggested to eat out during lunch hour.</a:t>
            </a:r>
            <a:endParaRPr sz="1100">
              <a:solidFill>
                <a:srgbClr val="145DA0"/>
              </a:solidFill>
              <a:latin typeface="Poppins"/>
              <a:ea typeface="Poppins"/>
              <a:cs typeface="Poppins"/>
              <a:sym typeface="Poppins"/>
            </a:endParaRPr>
          </a:p>
          <a:p>
            <a:pPr marL="457200" marR="0" lvl="0" indent="-298450" algn="just" rtl="0">
              <a:lnSpc>
                <a:spcPct val="140011"/>
              </a:lnSpc>
              <a:spcBef>
                <a:spcPts val="0"/>
              </a:spcBef>
              <a:spcAft>
                <a:spcPts val="0"/>
              </a:spcAft>
              <a:buClr>
                <a:srgbClr val="145DA0"/>
              </a:buClr>
              <a:buSzPts val="1100"/>
              <a:buFont typeface="Poppins"/>
              <a:buChar char="●"/>
            </a:pPr>
            <a:r>
              <a:rPr lang="en" sz="1100">
                <a:solidFill>
                  <a:srgbClr val="145DA0"/>
                </a:solidFill>
                <a:latin typeface="Poppins"/>
                <a:ea typeface="Poppins"/>
                <a:cs typeface="Poppins"/>
                <a:sym typeface="Poppins"/>
              </a:rPr>
              <a:t>Some opted for food delivery to them from external food vendors. </a:t>
            </a:r>
            <a:endParaRPr sz="1100">
              <a:solidFill>
                <a:srgbClr val="145DA0"/>
              </a:solidFill>
              <a:latin typeface="Poppins"/>
              <a:ea typeface="Poppins"/>
              <a:cs typeface="Poppins"/>
              <a:sym typeface="Poppins"/>
            </a:endParaRPr>
          </a:p>
          <a:p>
            <a:pPr marL="457200" marR="0" lvl="0" indent="-298450" algn="just" rtl="0">
              <a:lnSpc>
                <a:spcPct val="140011"/>
              </a:lnSpc>
              <a:spcBef>
                <a:spcPts val="0"/>
              </a:spcBef>
              <a:spcAft>
                <a:spcPts val="0"/>
              </a:spcAft>
              <a:buClr>
                <a:srgbClr val="145DA0"/>
              </a:buClr>
              <a:buSzPts val="1100"/>
              <a:buFont typeface="Poppins"/>
              <a:buChar char="●"/>
            </a:pPr>
            <a:r>
              <a:rPr lang="en" sz="1100">
                <a:solidFill>
                  <a:srgbClr val="145DA0"/>
                </a:solidFill>
                <a:latin typeface="Poppins"/>
                <a:ea typeface="Poppins"/>
                <a:cs typeface="Poppins"/>
                <a:sym typeface="Poppins"/>
              </a:rPr>
              <a:t>Others requested for an upgrade in the current canteen operations whereby, they can pre-order their meal and they get to access what they want and not what is available and reduce time wasted during lunch break.</a:t>
            </a:r>
            <a:endParaRPr sz="900">
              <a:solidFill>
                <a:srgbClr val="145DA0"/>
              </a:solidFill>
              <a:latin typeface="Poppins"/>
              <a:ea typeface="Poppins"/>
              <a:cs typeface="Poppins"/>
              <a:sym typeface="Poppins"/>
            </a:endParaRPr>
          </a:p>
        </p:txBody>
      </p:sp>
      <p:grpSp>
        <p:nvGrpSpPr>
          <p:cNvPr id="401" name="Google Shape;401;p37"/>
          <p:cNvGrpSpPr/>
          <p:nvPr/>
        </p:nvGrpSpPr>
        <p:grpSpPr>
          <a:xfrm>
            <a:off x="4728107" y="2533599"/>
            <a:ext cx="513017" cy="494644"/>
            <a:chOff x="4499400" y="3067021"/>
            <a:chExt cx="712128" cy="712128"/>
          </a:xfrm>
        </p:grpSpPr>
        <p:sp>
          <p:nvSpPr>
            <p:cNvPr id="402" name="Google Shape;402;p37"/>
            <p:cNvSpPr/>
            <p:nvPr/>
          </p:nvSpPr>
          <p:spPr>
            <a:xfrm>
              <a:off x="4499400" y="3067021"/>
              <a:ext cx="712128" cy="712128"/>
            </a:xfrm>
            <a:custGeom>
              <a:avLst/>
              <a:gdLst/>
              <a:ahLst/>
              <a:cxnLst/>
              <a:rect l="l" t="t" r="r" b="b"/>
              <a:pathLst>
                <a:path w="1424256" h="1424256" extrusionOk="0">
                  <a:moveTo>
                    <a:pt x="0" y="0"/>
                  </a:moveTo>
                  <a:lnTo>
                    <a:pt x="1424256" y="0"/>
                  </a:lnTo>
                  <a:lnTo>
                    <a:pt x="1424256" y="1424256"/>
                  </a:lnTo>
                  <a:lnTo>
                    <a:pt x="0" y="1424256"/>
                  </a:lnTo>
                  <a:lnTo>
                    <a:pt x="0" y="0"/>
                  </a:lnTo>
                  <a:close/>
                </a:path>
              </a:pathLst>
            </a:custGeom>
            <a:blipFill rotWithShape="1">
              <a:blip r:embed="rId3">
                <a:alphaModFix/>
              </a:blip>
              <a:stretch>
                <a:fillRect/>
              </a:stretch>
            </a:blipFill>
            <a:ln>
              <a:noFill/>
            </a:ln>
          </p:spPr>
        </p:sp>
        <p:sp>
          <p:nvSpPr>
            <p:cNvPr id="403" name="Google Shape;403;p37"/>
            <p:cNvSpPr txBox="1"/>
            <p:nvPr/>
          </p:nvSpPr>
          <p:spPr>
            <a:xfrm>
              <a:off x="4571929" y="3203627"/>
              <a:ext cx="567000" cy="5319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2400" b="1" i="0" u="none" strike="noStrike" cap="none">
                  <a:solidFill>
                    <a:srgbClr val="FDFDFD"/>
                  </a:solidFill>
                  <a:latin typeface="Open Sans ExtraBold"/>
                  <a:ea typeface="Open Sans ExtraBold"/>
                  <a:cs typeface="Open Sans ExtraBold"/>
                  <a:sym typeface="Open Sans ExtraBold"/>
                </a:rPr>
                <a:t>2</a:t>
              </a:r>
              <a:endParaRPr sz="700"/>
            </a:p>
          </p:txBody>
        </p:sp>
      </p:grpSp>
      <p:sp>
        <p:nvSpPr>
          <p:cNvPr id="404" name="Google Shape;404;p37"/>
          <p:cNvSpPr txBox="1"/>
          <p:nvPr/>
        </p:nvSpPr>
        <p:spPr>
          <a:xfrm>
            <a:off x="5123250" y="2810925"/>
            <a:ext cx="3951900" cy="1117500"/>
          </a:xfrm>
          <a:prstGeom prst="rect">
            <a:avLst/>
          </a:prstGeom>
          <a:noFill/>
          <a:ln>
            <a:noFill/>
          </a:ln>
        </p:spPr>
        <p:txBody>
          <a:bodyPr spcFirstLastPara="1" wrap="square" lIns="0" tIns="0" rIns="0" bIns="0" anchor="t" anchorCtr="0">
            <a:spAutoFit/>
          </a:bodyPr>
          <a:lstStyle/>
          <a:p>
            <a:pPr marL="457200" marR="0" lvl="0" indent="-298450" algn="just" rtl="0">
              <a:lnSpc>
                <a:spcPct val="140011"/>
              </a:lnSpc>
              <a:spcBef>
                <a:spcPts val="0"/>
              </a:spcBef>
              <a:spcAft>
                <a:spcPts val="0"/>
              </a:spcAft>
              <a:buClr>
                <a:srgbClr val="145DA0"/>
              </a:buClr>
              <a:buSzPts val="1100"/>
              <a:buFont typeface="Poppins"/>
              <a:buChar char="●"/>
            </a:pPr>
            <a:r>
              <a:rPr lang="en" sz="1100">
                <a:solidFill>
                  <a:srgbClr val="145DA0"/>
                </a:solidFill>
                <a:latin typeface="Poppins"/>
                <a:ea typeface="Poppins"/>
                <a:cs typeface="Poppins"/>
                <a:sym typeface="Poppins"/>
              </a:rPr>
              <a:t>We observed how the current canteen ordering process is carried out to ascertain the problems that need to be addressed.</a:t>
            </a:r>
            <a:endParaRPr sz="1100">
              <a:solidFill>
                <a:srgbClr val="145DA0"/>
              </a:solidFill>
              <a:latin typeface="Poppins"/>
              <a:ea typeface="Poppins"/>
              <a:cs typeface="Poppins"/>
              <a:sym typeface="Poppins"/>
            </a:endParaRPr>
          </a:p>
          <a:p>
            <a:pPr marL="457200" lvl="0" indent="-298450" algn="just" rtl="0">
              <a:lnSpc>
                <a:spcPct val="140011"/>
              </a:lnSpc>
              <a:spcBef>
                <a:spcPts val="0"/>
              </a:spcBef>
              <a:spcAft>
                <a:spcPts val="0"/>
              </a:spcAft>
              <a:buClr>
                <a:srgbClr val="145DA0"/>
              </a:buClr>
              <a:buSzPts val="1100"/>
              <a:buFont typeface="Poppins"/>
              <a:buChar char="●"/>
            </a:pPr>
            <a:r>
              <a:rPr lang="en" sz="1100">
                <a:solidFill>
                  <a:srgbClr val="145DA0"/>
                </a:solidFill>
                <a:latin typeface="Poppins"/>
                <a:ea typeface="Poppins"/>
                <a:cs typeface="Poppins"/>
                <a:sym typeface="Poppins"/>
              </a:rPr>
              <a:t>We noted huge food wastage as a result of their inability to get the staff what they want to eat.</a:t>
            </a:r>
            <a:endParaRPr sz="1100">
              <a:solidFill>
                <a:srgbClr val="145DA0"/>
              </a:solidFill>
              <a:latin typeface="Poppins"/>
              <a:ea typeface="Poppins"/>
              <a:cs typeface="Poppins"/>
              <a:sym typeface="Poppins"/>
            </a:endParaRPr>
          </a:p>
        </p:txBody>
      </p:sp>
      <p:sp>
        <p:nvSpPr>
          <p:cNvPr id="405" name="Google Shape;405;p37"/>
          <p:cNvSpPr txBox="1"/>
          <p:nvPr/>
        </p:nvSpPr>
        <p:spPr>
          <a:xfrm>
            <a:off x="5449625" y="2492963"/>
            <a:ext cx="1914300" cy="2772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 sz="1800" b="1">
                <a:solidFill>
                  <a:srgbClr val="145DA0"/>
                </a:solidFill>
                <a:latin typeface="Poppins"/>
                <a:ea typeface="Poppins"/>
                <a:cs typeface="Poppins"/>
                <a:sym typeface="Poppins"/>
              </a:rPr>
              <a:t>OBSERVATION</a:t>
            </a:r>
            <a:endParaRPr sz="1800">
              <a:solidFill>
                <a:srgbClr val="145DA0"/>
              </a:solidFill>
              <a:latin typeface="Poppins"/>
              <a:ea typeface="Poppins"/>
              <a:cs typeface="Poppins"/>
              <a:sym typeface="Poppins"/>
            </a:endParaRPr>
          </a:p>
        </p:txBody>
      </p:sp>
      <p:sp>
        <p:nvSpPr>
          <p:cNvPr id="406" name="Google Shape;406;p37"/>
          <p:cNvSpPr/>
          <p:nvPr/>
        </p:nvSpPr>
        <p:spPr>
          <a:xfrm>
            <a:off x="4728245" y="4168299"/>
            <a:ext cx="512732" cy="494929"/>
          </a:xfrm>
          <a:custGeom>
            <a:avLst/>
            <a:gdLst/>
            <a:ahLst/>
            <a:cxnLst/>
            <a:rect l="l" t="t" r="r" b="b"/>
            <a:pathLst>
              <a:path w="1424256" h="1424256" extrusionOk="0">
                <a:moveTo>
                  <a:pt x="0" y="0"/>
                </a:moveTo>
                <a:lnTo>
                  <a:pt x="1424256" y="0"/>
                </a:lnTo>
                <a:lnTo>
                  <a:pt x="1424256" y="1424256"/>
                </a:lnTo>
                <a:lnTo>
                  <a:pt x="0" y="1424256"/>
                </a:lnTo>
                <a:lnTo>
                  <a:pt x="0" y="0"/>
                </a:lnTo>
                <a:close/>
              </a:path>
            </a:pathLst>
          </a:custGeom>
          <a:blipFill rotWithShape="1">
            <a:blip r:embed="rId3">
              <a:alphaModFix/>
            </a:blip>
            <a:stretch>
              <a:fillRect/>
            </a:stretch>
          </a:blipFill>
          <a:ln>
            <a:noFill/>
          </a:ln>
        </p:spPr>
      </p:sp>
      <p:sp>
        <p:nvSpPr>
          <p:cNvPr id="407" name="Google Shape;407;p37"/>
          <p:cNvSpPr txBox="1"/>
          <p:nvPr/>
        </p:nvSpPr>
        <p:spPr>
          <a:xfrm>
            <a:off x="4728263" y="4138713"/>
            <a:ext cx="512700" cy="554100"/>
          </a:xfrm>
          <a:prstGeom prst="rect">
            <a:avLst/>
          </a:prstGeom>
          <a:noFill/>
          <a:ln>
            <a:noFill/>
          </a:ln>
        </p:spPr>
        <p:txBody>
          <a:bodyPr spcFirstLastPara="1" wrap="square" lIns="91425" tIns="91425" rIns="91425" bIns="91425" anchor="t" anchorCtr="0">
            <a:spAutoFit/>
          </a:bodyPr>
          <a:lstStyle/>
          <a:p>
            <a:pPr marL="0" lvl="0" indent="0" algn="ctr" rtl="0">
              <a:lnSpc>
                <a:spcPct val="139987"/>
              </a:lnSpc>
              <a:spcBef>
                <a:spcPts val="0"/>
              </a:spcBef>
              <a:spcAft>
                <a:spcPts val="0"/>
              </a:spcAft>
              <a:buNone/>
            </a:pPr>
            <a:r>
              <a:rPr lang="en" sz="2400" b="1">
                <a:solidFill>
                  <a:srgbClr val="FDFDFD"/>
                </a:solidFill>
                <a:latin typeface="Open Sans ExtraBold"/>
                <a:ea typeface="Open Sans ExtraBold"/>
                <a:cs typeface="Open Sans ExtraBold"/>
                <a:sym typeface="Open Sans ExtraBold"/>
              </a:rPr>
              <a:t>3</a:t>
            </a:r>
            <a:endParaRPr/>
          </a:p>
        </p:txBody>
      </p:sp>
      <p:sp>
        <p:nvSpPr>
          <p:cNvPr id="408" name="Google Shape;408;p37"/>
          <p:cNvSpPr txBox="1"/>
          <p:nvPr/>
        </p:nvSpPr>
        <p:spPr>
          <a:xfrm>
            <a:off x="5678225" y="4121575"/>
            <a:ext cx="1347900" cy="2772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 sz="1800" b="1">
                <a:solidFill>
                  <a:srgbClr val="145DA0"/>
                </a:solidFill>
                <a:latin typeface="Poppins"/>
                <a:ea typeface="Poppins"/>
                <a:cs typeface="Poppins"/>
                <a:sym typeface="Poppins"/>
              </a:rPr>
              <a:t>RESEARCH</a:t>
            </a:r>
            <a:endParaRPr sz="1800">
              <a:solidFill>
                <a:srgbClr val="145DA0"/>
              </a:solidFill>
              <a:latin typeface="Poppins"/>
              <a:ea typeface="Poppins"/>
              <a:cs typeface="Poppins"/>
              <a:sym typeface="Poppins"/>
            </a:endParaRPr>
          </a:p>
        </p:txBody>
      </p:sp>
      <p:sp>
        <p:nvSpPr>
          <p:cNvPr id="409" name="Google Shape;409;p37"/>
          <p:cNvSpPr txBox="1"/>
          <p:nvPr/>
        </p:nvSpPr>
        <p:spPr>
          <a:xfrm>
            <a:off x="5164375" y="4423800"/>
            <a:ext cx="3951900" cy="643500"/>
          </a:xfrm>
          <a:prstGeom prst="rect">
            <a:avLst/>
          </a:prstGeom>
          <a:noFill/>
          <a:ln>
            <a:noFill/>
          </a:ln>
        </p:spPr>
        <p:txBody>
          <a:bodyPr spcFirstLastPara="1" wrap="square" lIns="0" tIns="0" rIns="0" bIns="0" anchor="t" anchorCtr="0">
            <a:spAutoFit/>
          </a:bodyPr>
          <a:lstStyle/>
          <a:p>
            <a:pPr marL="457200" marR="0" lvl="0" indent="-298450" algn="just" rtl="0">
              <a:lnSpc>
                <a:spcPct val="140011"/>
              </a:lnSpc>
              <a:spcBef>
                <a:spcPts val="0"/>
              </a:spcBef>
              <a:spcAft>
                <a:spcPts val="0"/>
              </a:spcAft>
              <a:buClr>
                <a:srgbClr val="145DA0"/>
              </a:buClr>
              <a:buSzPts val="1100"/>
              <a:buFont typeface="Poppins"/>
              <a:buChar char="●"/>
            </a:pPr>
            <a:r>
              <a:rPr lang="en" sz="1100">
                <a:solidFill>
                  <a:srgbClr val="145DA0"/>
                </a:solidFill>
                <a:latin typeface="Poppins"/>
                <a:ea typeface="Poppins"/>
                <a:cs typeface="Poppins"/>
                <a:sym typeface="Poppins"/>
              </a:rPr>
              <a:t>Researched on trending and  innovative food ordering systems currently implemented in large companies.</a:t>
            </a:r>
            <a:endParaRPr sz="1100">
              <a:solidFill>
                <a:srgbClr val="145DA0"/>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5EED"/>
        </a:solidFill>
        <a:effectLst/>
      </p:bgPr>
    </p:bg>
    <p:spTree>
      <p:nvGrpSpPr>
        <p:cNvPr id="1" name="Shape 413"/>
        <p:cNvGrpSpPr/>
        <p:nvPr/>
      </p:nvGrpSpPr>
      <p:grpSpPr>
        <a:xfrm>
          <a:off x="0" y="0"/>
          <a:ext cx="0" cy="0"/>
          <a:chOff x="0" y="0"/>
          <a:chExt cx="0" cy="0"/>
        </a:xfrm>
      </p:grpSpPr>
      <p:sp>
        <p:nvSpPr>
          <p:cNvPr id="414" name="Google Shape;414;p38"/>
          <p:cNvSpPr/>
          <p:nvPr/>
        </p:nvSpPr>
        <p:spPr>
          <a:xfrm>
            <a:off x="953402" y="3227737"/>
            <a:ext cx="2920900" cy="576877"/>
          </a:xfrm>
          <a:custGeom>
            <a:avLst/>
            <a:gdLst/>
            <a:ahLst/>
            <a:cxnLst/>
            <a:rect l="l" t="t" r="r" b="b"/>
            <a:pathLst>
              <a:path w="5841799" h="1153755" extrusionOk="0">
                <a:moveTo>
                  <a:pt x="0" y="0"/>
                </a:moveTo>
                <a:lnTo>
                  <a:pt x="5841799" y="0"/>
                </a:lnTo>
                <a:lnTo>
                  <a:pt x="5841799" y="1153755"/>
                </a:lnTo>
                <a:lnTo>
                  <a:pt x="0" y="1153755"/>
                </a:lnTo>
                <a:lnTo>
                  <a:pt x="0" y="0"/>
                </a:lnTo>
                <a:close/>
              </a:path>
            </a:pathLst>
          </a:custGeom>
          <a:blipFill rotWithShape="1">
            <a:blip r:embed="rId3">
              <a:alphaModFix/>
            </a:blip>
            <a:stretch>
              <a:fillRect/>
            </a:stretch>
          </a:blipFill>
          <a:ln>
            <a:noFill/>
          </a:ln>
        </p:spPr>
      </p:sp>
      <p:sp>
        <p:nvSpPr>
          <p:cNvPr id="415" name="Google Shape;415;p38"/>
          <p:cNvSpPr/>
          <p:nvPr/>
        </p:nvSpPr>
        <p:spPr>
          <a:xfrm>
            <a:off x="3111530" y="3462162"/>
            <a:ext cx="2920900" cy="576878"/>
          </a:xfrm>
          <a:custGeom>
            <a:avLst/>
            <a:gdLst/>
            <a:ahLst/>
            <a:cxnLst/>
            <a:rect l="l" t="t" r="r" b="b"/>
            <a:pathLst>
              <a:path w="5841799" h="1153755" extrusionOk="0">
                <a:moveTo>
                  <a:pt x="0" y="0"/>
                </a:moveTo>
                <a:lnTo>
                  <a:pt x="5841799" y="0"/>
                </a:lnTo>
                <a:lnTo>
                  <a:pt x="5841799" y="1153755"/>
                </a:lnTo>
                <a:lnTo>
                  <a:pt x="0" y="1153755"/>
                </a:lnTo>
                <a:lnTo>
                  <a:pt x="0" y="0"/>
                </a:lnTo>
                <a:close/>
              </a:path>
            </a:pathLst>
          </a:custGeom>
          <a:blipFill rotWithShape="1">
            <a:blip r:embed="rId3">
              <a:alphaModFix/>
            </a:blip>
            <a:stretch>
              <a:fillRect/>
            </a:stretch>
          </a:blipFill>
          <a:ln>
            <a:noFill/>
          </a:ln>
        </p:spPr>
      </p:sp>
      <p:sp>
        <p:nvSpPr>
          <p:cNvPr id="416" name="Google Shape;416;p38"/>
          <p:cNvSpPr/>
          <p:nvPr/>
        </p:nvSpPr>
        <p:spPr>
          <a:xfrm>
            <a:off x="76199" y="3462162"/>
            <a:ext cx="2920900" cy="576878"/>
          </a:xfrm>
          <a:custGeom>
            <a:avLst/>
            <a:gdLst/>
            <a:ahLst/>
            <a:cxnLst/>
            <a:rect l="l" t="t" r="r" b="b"/>
            <a:pathLst>
              <a:path w="5841799" h="1153755" extrusionOk="0">
                <a:moveTo>
                  <a:pt x="0" y="0"/>
                </a:moveTo>
                <a:lnTo>
                  <a:pt x="5841799" y="0"/>
                </a:lnTo>
                <a:lnTo>
                  <a:pt x="5841799" y="1153755"/>
                </a:lnTo>
                <a:lnTo>
                  <a:pt x="0" y="1153755"/>
                </a:lnTo>
                <a:lnTo>
                  <a:pt x="0" y="0"/>
                </a:lnTo>
                <a:close/>
              </a:path>
            </a:pathLst>
          </a:custGeom>
          <a:blipFill rotWithShape="1">
            <a:blip r:embed="rId3">
              <a:alphaModFix/>
            </a:blip>
            <a:stretch>
              <a:fillRect/>
            </a:stretch>
          </a:blipFill>
          <a:ln>
            <a:noFill/>
          </a:ln>
        </p:spPr>
      </p:sp>
      <p:grpSp>
        <p:nvGrpSpPr>
          <p:cNvPr id="417" name="Google Shape;417;p38"/>
          <p:cNvGrpSpPr/>
          <p:nvPr/>
        </p:nvGrpSpPr>
        <p:grpSpPr>
          <a:xfrm>
            <a:off x="76200" y="872100"/>
            <a:ext cx="2920880" cy="3592836"/>
            <a:chOff x="0" y="-38100"/>
            <a:chExt cx="1554321" cy="1407465"/>
          </a:xfrm>
        </p:grpSpPr>
        <p:sp>
          <p:nvSpPr>
            <p:cNvPr id="418" name="Google Shape;418;p38"/>
            <p:cNvSpPr/>
            <p:nvPr/>
          </p:nvSpPr>
          <p:spPr>
            <a:xfrm>
              <a:off x="0" y="0"/>
              <a:ext cx="1554321" cy="1369365"/>
            </a:xfrm>
            <a:custGeom>
              <a:avLst/>
              <a:gdLst/>
              <a:ahLst/>
              <a:cxnLst/>
              <a:rect l="l" t="t" r="r" b="b"/>
              <a:pathLst>
                <a:path w="1554321" h="1369365" extrusionOk="0">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9" name="Google Shape;419;p38"/>
            <p:cNvSpPr txBox="1"/>
            <p:nvPr/>
          </p:nvSpPr>
          <p:spPr>
            <a:xfrm>
              <a:off x="0" y="-38100"/>
              <a:ext cx="1554321" cy="1407465"/>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0" name="Google Shape;420;p38"/>
          <p:cNvGrpSpPr/>
          <p:nvPr/>
        </p:nvGrpSpPr>
        <p:grpSpPr>
          <a:xfrm>
            <a:off x="3111525" y="872176"/>
            <a:ext cx="2920880" cy="3592836"/>
            <a:chOff x="0" y="-38100"/>
            <a:chExt cx="1554321" cy="1407465"/>
          </a:xfrm>
        </p:grpSpPr>
        <p:sp>
          <p:nvSpPr>
            <p:cNvPr id="421" name="Google Shape;421;p38"/>
            <p:cNvSpPr/>
            <p:nvPr/>
          </p:nvSpPr>
          <p:spPr>
            <a:xfrm>
              <a:off x="0" y="0"/>
              <a:ext cx="1554321" cy="1369365"/>
            </a:xfrm>
            <a:custGeom>
              <a:avLst/>
              <a:gdLst/>
              <a:ahLst/>
              <a:cxnLst/>
              <a:rect l="l" t="t" r="r" b="b"/>
              <a:pathLst>
                <a:path w="1554321" h="1369365" extrusionOk="0">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2" name="Google Shape;422;p38"/>
            <p:cNvSpPr txBox="1"/>
            <p:nvPr/>
          </p:nvSpPr>
          <p:spPr>
            <a:xfrm>
              <a:off x="0" y="-38100"/>
              <a:ext cx="1554321" cy="1407465"/>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3" name="Google Shape;423;p38"/>
          <p:cNvGrpSpPr/>
          <p:nvPr/>
        </p:nvGrpSpPr>
        <p:grpSpPr>
          <a:xfrm>
            <a:off x="6130025" y="864527"/>
            <a:ext cx="2920880" cy="3592836"/>
            <a:chOff x="0" y="-38100"/>
            <a:chExt cx="1554321" cy="1407465"/>
          </a:xfrm>
        </p:grpSpPr>
        <p:sp>
          <p:nvSpPr>
            <p:cNvPr id="424" name="Google Shape;424;p38"/>
            <p:cNvSpPr/>
            <p:nvPr/>
          </p:nvSpPr>
          <p:spPr>
            <a:xfrm>
              <a:off x="0" y="0"/>
              <a:ext cx="1554321" cy="1369365"/>
            </a:xfrm>
            <a:custGeom>
              <a:avLst/>
              <a:gdLst/>
              <a:ahLst/>
              <a:cxnLst/>
              <a:rect l="l" t="t" r="r" b="b"/>
              <a:pathLst>
                <a:path w="1554321" h="1369365" extrusionOk="0">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5" name="Google Shape;425;p38"/>
            <p:cNvSpPr txBox="1"/>
            <p:nvPr/>
          </p:nvSpPr>
          <p:spPr>
            <a:xfrm>
              <a:off x="0" y="-38100"/>
              <a:ext cx="1554321" cy="1407465"/>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6" name="Google Shape;426;p38"/>
          <p:cNvGrpSpPr/>
          <p:nvPr/>
        </p:nvGrpSpPr>
        <p:grpSpPr>
          <a:xfrm>
            <a:off x="-1061943" y="-1173261"/>
            <a:ext cx="2346554" cy="2346554"/>
            <a:chOff x="0" y="0"/>
            <a:chExt cx="812800" cy="812800"/>
          </a:xfrm>
        </p:grpSpPr>
        <p:sp>
          <p:nvSpPr>
            <p:cNvPr id="427" name="Google Shape;427;p3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294"/>
                </a:srgbClr>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8" name="Google Shape;428;p38"/>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9" name="Google Shape;429;p38"/>
          <p:cNvGrpSpPr/>
          <p:nvPr/>
        </p:nvGrpSpPr>
        <p:grpSpPr>
          <a:xfrm>
            <a:off x="7786859" y="3970238"/>
            <a:ext cx="2346523" cy="2346523"/>
            <a:chOff x="0" y="0"/>
            <a:chExt cx="812800" cy="812800"/>
          </a:xfrm>
        </p:grpSpPr>
        <p:sp>
          <p:nvSpPr>
            <p:cNvPr id="430" name="Google Shape;430;p3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294"/>
                </a:srgbClr>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1" name="Google Shape;431;p38"/>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32" name="Google Shape;432;p38"/>
          <p:cNvSpPr txBox="1"/>
          <p:nvPr/>
        </p:nvSpPr>
        <p:spPr>
          <a:xfrm>
            <a:off x="2648563" y="267726"/>
            <a:ext cx="3726900" cy="4002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 sz="2600" b="1">
                <a:solidFill>
                  <a:srgbClr val="FDFDFD"/>
                </a:solidFill>
                <a:latin typeface="Open Sans ExtraBold"/>
                <a:ea typeface="Open Sans ExtraBold"/>
                <a:cs typeface="Open Sans ExtraBold"/>
                <a:sym typeface="Open Sans ExtraBold"/>
              </a:rPr>
              <a:t>Review of Options</a:t>
            </a:r>
            <a:endParaRPr sz="700"/>
          </a:p>
        </p:txBody>
      </p:sp>
      <p:sp>
        <p:nvSpPr>
          <p:cNvPr id="433" name="Google Shape;433;p38"/>
          <p:cNvSpPr txBox="1"/>
          <p:nvPr/>
        </p:nvSpPr>
        <p:spPr>
          <a:xfrm>
            <a:off x="3073775" y="3388700"/>
            <a:ext cx="2920800" cy="880500"/>
          </a:xfrm>
          <a:prstGeom prst="rect">
            <a:avLst/>
          </a:prstGeom>
          <a:noFill/>
          <a:ln>
            <a:noFill/>
          </a:ln>
        </p:spPr>
        <p:txBody>
          <a:bodyPr spcFirstLastPara="1" wrap="square" lIns="0" tIns="0" rIns="0" bIns="0" anchor="t" anchorCtr="0">
            <a:spAutoFit/>
          </a:bodyPr>
          <a:lstStyle/>
          <a:p>
            <a:pPr marL="457200" marR="0" lvl="0" indent="-298450" algn="l" rtl="0">
              <a:lnSpc>
                <a:spcPct val="140013"/>
              </a:lnSpc>
              <a:spcBef>
                <a:spcPts val="0"/>
              </a:spcBef>
              <a:spcAft>
                <a:spcPts val="0"/>
              </a:spcAft>
              <a:buClr>
                <a:srgbClr val="051D40"/>
              </a:buClr>
              <a:buSzPts val="1100"/>
              <a:buFont typeface="Poppins"/>
              <a:buChar char="●"/>
            </a:pPr>
            <a:r>
              <a:rPr lang="en" sz="1100">
                <a:solidFill>
                  <a:srgbClr val="051D40"/>
                </a:solidFill>
                <a:latin typeface="Poppins"/>
                <a:ea typeface="Poppins"/>
                <a:cs typeface="Poppins"/>
                <a:sym typeface="Poppins"/>
              </a:rPr>
              <a:t>Risk of food poison and general food hygiene issues</a:t>
            </a:r>
            <a:endParaRPr sz="1100">
              <a:solidFill>
                <a:srgbClr val="051D40"/>
              </a:solidFill>
              <a:latin typeface="Poppins"/>
              <a:ea typeface="Poppins"/>
              <a:cs typeface="Poppins"/>
              <a:sym typeface="Poppins"/>
            </a:endParaRPr>
          </a:p>
          <a:p>
            <a:pPr marL="457200" marR="0" lvl="0" indent="-298450" algn="l" rtl="0">
              <a:lnSpc>
                <a:spcPct val="140013"/>
              </a:lnSpc>
              <a:spcBef>
                <a:spcPts val="0"/>
              </a:spcBef>
              <a:spcAft>
                <a:spcPts val="0"/>
              </a:spcAft>
              <a:buClr>
                <a:srgbClr val="051D40"/>
              </a:buClr>
              <a:buSzPts val="1100"/>
              <a:buFont typeface="Poppins"/>
              <a:buChar char="●"/>
            </a:pPr>
            <a:r>
              <a:rPr lang="en" sz="1100">
                <a:solidFill>
                  <a:srgbClr val="051D40"/>
                </a:solidFill>
                <a:latin typeface="Poppins"/>
                <a:ea typeface="Poppins"/>
                <a:cs typeface="Poppins"/>
                <a:sym typeface="Poppins"/>
              </a:rPr>
              <a:t>Risk of food delay and limited  choices</a:t>
            </a:r>
            <a:endParaRPr sz="1100">
              <a:solidFill>
                <a:srgbClr val="051D40"/>
              </a:solidFill>
              <a:latin typeface="Poppins"/>
              <a:ea typeface="Poppins"/>
              <a:cs typeface="Poppins"/>
              <a:sym typeface="Poppins"/>
            </a:endParaRPr>
          </a:p>
        </p:txBody>
      </p:sp>
      <p:sp>
        <p:nvSpPr>
          <p:cNvPr id="434" name="Google Shape;434;p38"/>
          <p:cNvSpPr txBox="1"/>
          <p:nvPr/>
        </p:nvSpPr>
        <p:spPr>
          <a:xfrm>
            <a:off x="214710" y="3186974"/>
            <a:ext cx="2649000" cy="880500"/>
          </a:xfrm>
          <a:prstGeom prst="rect">
            <a:avLst/>
          </a:prstGeom>
          <a:noFill/>
          <a:ln>
            <a:noFill/>
          </a:ln>
        </p:spPr>
        <p:txBody>
          <a:bodyPr spcFirstLastPara="1" wrap="square" lIns="0" tIns="0" rIns="0" bIns="0" anchor="t" anchorCtr="0">
            <a:spAutoFit/>
          </a:bodyPr>
          <a:lstStyle/>
          <a:p>
            <a:pPr marL="457200" marR="0" lvl="0" indent="-298450" algn="l" rtl="0">
              <a:lnSpc>
                <a:spcPct val="140013"/>
              </a:lnSpc>
              <a:spcBef>
                <a:spcPts val="0"/>
              </a:spcBef>
              <a:spcAft>
                <a:spcPts val="0"/>
              </a:spcAft>
              <a:buClr>
                <a:srgbClr val="051D40"/>
              </a:buClr>
              <a:buSzPts val="1100"/>
              <a:buFont typeface="Poppins"/>
              <a:buChar char="●"/>
            </a:pPr>
            <a:r>
              <a:rPr lang="en" sz="1100">
                <a:solidFill>
                  <a:srgbClr val="051D40"/>
                </a:solidFill>
                <a:latin typeface="Poppins"/>
                <a:ea typeface="Poppins"/>
                <a:cs typeface="Poppins"/>
                <a:sym typeface="Poppins"/>
              </a:rPr>
              <a:t>Cost Intensive</a:t>
            </a:r>
            <a:endParaRPr sz="1100">
              <a:solidFill>
                <a:srgbClr val="051D40"/>
              </a:solidFill>
              <a:latin typeface="Poppins"/>
              <a:ea typeface="Poppins"/>
              <a:cs typeface="Poppins"/>
              <a:sym typeface="Poppins"/>
            </a:endParaRPr>
          </a:p>
          <a:p>
            <a:pPr marL="457200" marR="0" lvl="0" indent="-298450" algn="l" rtl="0">
              <a:lnSpc>
                <a:spcPct val="140013"/>
              </a:lnSpc>
              <a:spcBef>
                <a:spcPts val="0"/>
              </a:spcBef>
              <a:spcAft>
                <a:spcPts val="0"/>
              </a:spcAft>
              <a:buClr>
                <a:srgbClr val="051D40"/>
              </a:buClr>
              <a:buSzPts val="1100"/>
              <a:buFont typeface="Poppins"/>
              <a:buChar char="●"/>
            </a:pPr>
            <a:r>
              <a:rPr lang="en" sz="1100">
                <a:solidFill>
                  <a:srgbClr val="051D40"/>
                </a:solidFill>
                <a:latin typeface="Poppins"/>
                <a:ea typeface="Poppins"/>
                <a:cs typeface="Poppins"/>
                <a:sym typeface="Poppins"/>
              </a:rPr>
              <a:t>Does not address issue of limited food choices for employees</a:t>
            </a:r>
            <a:endParaRPr sz="1100"/>
          </a:p>
        </p:txBody>
      </p:sp>
      <p:sp>
        <p:nvSpPr>
          <p:cNvPr id="435" name="Google Shape;435;p38"/>
          <p:cNvSpPr txBox="1"/>
          <p:nvPr/>
        </p:nvSpPr>
        <p:spPr>
          <a:xfrm>
            <a:off x="6281825" y="2948550"/>
            <a:ext cx="2649000" cy="406200"/>
          </a:xfrm>
          <a:prstGeom prst="rect">
            <a:avLst/>
          </a:prstGeom>
          <a:noFill/>
          <a:ln>
            <a:noFill/>
          </a:ln>
        </p:spPr>
        <p:txBody>
          <a:bodyPr spcFirstLastPara="1" wrap="square" lIns="0" tIns="0" rIns="0" bIns="0" anchor="t" anchorCtr="0">
            <a:spAutoFit/>
          </a:bodyPr>
          <a:lstStyle/>
          <a:p>
            <a:pPr marL="0" marR="0" lvl="0" indent="0" algn="ctr" rtl="0">
              <a:lnSpc>
                <a:spcPct val="139982"/>
              </a:lnSpc>
              <a:spcBef>
                <a:spcPts val="0"/>
              </a:spcBef>
              <a:spcAft>
                <a:spcPts val="0"/>
              </a:spcAft>
              <a:buNone/>
            </a:pPr>
            <a:r>
              <a:rPr lang="en" sz="1100" b="1">
                <a:solidFill>
                  <a:srgbClr val="051D40"/>
                </a:solidFill>
                <a:latin typeface="Open Sans ExtraBold"/>
                <a:ea typeface="Open Sans ExtraBold"/>
                <a:cs typeface="Open Sans ExtraBold"/>
                <a:sym typeface="Open Sans ExtraBold"/>
              </a:rPr>
              <a:t>In-house Online Canteen ordering system (Selected)</a:t>
            </a:r>
            <a:endParaRPr sz="700"/>
          </a:p>
        </p:txBody>
      </p:sp>
      <p:sp>
        <p:nvSpPr>
          <p:cNvPr id="436" name="Google Shape;436;p38"/>
          <p:cNvSpPr txBox="1"/>
          <p:nvPr/>
        </p:nvSpPr>
        <p:spPr>
          <a:xfrm>
            <a:off x="3140950" y="2948550"/>
            <a:ext cx="2920800" cy="406200"/>
          </a:xfrm>
          <a:prstGeom prst="rect">
            <a:avLst/>
          </a:prstGeom>
          <a:noFill/>
          <a:ln>
            <a:noFill/>
          </a:ln>
        </p:spPr>
        <p:txBody>
          <a:bodyPr spcFirstLastPara="1" wrap="square" lIns="0" tIns="0" rIns="0" bIns="0" anchor="t" anchorCtr="0">
            <a:spAutoFit/>
          </a:bodyPr>
          <a:lstStyle/>
          <a:p>
            <a:pPr marL="0" marR="0" lvl="0" indent="0" algn="ctr" rtl="0">
              <a:lnSpc>
                <a:spcPct val="139982"/>
              </a:lnSpc>
              <a:spcBef>
                <a:spcPts val="0"/>
              </a:spcBef>
              <a:spcAft>
                <a:spcPts val="0"/>
              </a:spcAft>
              <a:buNone/>
            </a:pPr>
            <a:r>
              <a:rPr lang="en" sz="1100" b="1">
                <a:solidFill>
                  <a:srgbClr val="051D40"/>
                </a:solidFill>
                <a:latin typeface="Open Sans ExtraBold"/>
                <a:ea typeface="Open Sans ExtraBold"/>
                <a:cs typeface="Open Sans ExtraBold"/>
                <a:sym typeface="Open Sans ExtraBold"/>
              </a:rPr>
              <a:t>Food delivery from external food Vendors</a:t>
            </a:r>
            <a:endParaRPr sz="700"/>
          </a:p>
        </p:txBody>
      </p:sp>
      <p:sp>
        <p:nvSpPr>
          <p:cNvPr id="437" name="Google Shape;437;p38"/>
          <p:cNvSpPr txBox="1"/>
          <p:nvPr/>
        </p:nvSpPr>
        <p:spPr>
          <a:xfrm>
            <a:off x="353550" y="2948150"/>
            <a:ext cx="2269200" cy="169200"/>
          </a:xfrm>
          <a:prstGeom prst="rect">
            <a:avLst/>
          </a:prstGeom>
          <a:noFill/>
          <a:ln>
            <a:noFill/>
          </a:ln>
        </p:spPr>
        <p:txBody>
          <a:bodyPr spcFirstLastPara="1" wrap="square" lIns="0" tIns="0" rIns="0" bIns="0" anchor="t" anchorCtr="0">
            <a:spAutoFit/>
          </a:bodyPr>
          <a:lstStyle/>
          <a:p>
            <a:pPr marL="0" marR="0" lvl="0" indent="0" algn="ctr" rtl="0">
              <a:lnSpc>
                <a:spcPct val="139982"/>
              </a:lnSpc>
              <a:spcBef>
                <a:spcPts val="0"/>
              </a:spcBef>
              <a:spcAft>
                <a:spcPts val="0"/>
              </a:spcAft>
              <a:buNone/>
            </a:pPr>
            <a:r>
              <a:rPr lang="en" sz="1100" b="1">
                <a:solidFill>
                  <a:srgbClr val="051D40"/>
                </a:solidFill>
                <a:latin typeface="Open Sans ExtraBold"/>
                <a:ea typeface="Open Sans ExtraBold"/>
                <a:cs typeface="Open Sans ExtraBold"/>
                <a:sym typeface="Open Sans ExtraBold"/>
              </a:rPr>
              <a:t>Canteen Expansion Project</a:t>
            </a:r>
            <a:endParaRPr sz="700"/>
          </a:p>
        </p:txBody>
      </p:sp>
      <p:sp>
        <p:nvSpPr>
          <p:cNvPr id="438" name="Google Shape;438;p38"/>
          <p:cNvSpPr txBox="1"/>
          <p:nvPr/>
        </p:nvSpPr>
        <p:spPr>
          <a:xfrm>
            <a:off x="6147451" y="3436850"/>
            <a:ext cx="2920800" cy="1243800"/>
          </a:xfrm>
          <a:prstGeom prst="rect">
            <a:avLst/>
          </a:prstGeom>
          <a:noFill/>
          <a:ln>
            <a:noFill/>
          </a:ln>
        </p:spPr>
        <p:txBody>
          <a:bodyPr spcFirstLastPara="1" wrap="square" lIns="0" tIns="0" rIns="0" bIns="0" anchor="t" anchorCtr="0">
            <a:spAutoFit/>
          </a:bodyPr>
          <a:lstStyle/>
          <a:p>
            <a:pPr marL="457200" marR="0" lvl="0" indent="-298450" algn="l" rtl="0">
              <a:lnSpc>
                <a:spcPct val="140013"/>
              </a:lnSpc>
              <a:spcBef>
                <a:spcPts val="0"/>
              </a:spcBef>
              <a:spcAft>
                <a:spcPts val="0"/>
              </a:spcAft>
              <a:buClr>
                <a:srgbClr val="051D40"/>
              </a:buClr>
              <a:buSzPts val="1100"/>
              <a:buFont typeface="Poppins"/>
              <a:buChar char="●"/>
            </a:pPr>
            <a:r>
              <a:rPr lang="en" sz="1100">
                <a:solidFill>
                  <a:srgbClr val="051D40"/>
                </a:solidFill>
                <a:latin typeface="Poppins"/>
                <a:ea typeface="Poppins"/>
                <a:cs typeface="Poppins"/>
                <a:sym typeface="Poppins"/>
              </a:rPr>
              <a:t>Less cost intensive</a:t>
            </a:r>
            <a:endParaRPr sz="1100">
              <a:solidFill>
                <a:srgbClr val="051D40"/>
              </a:solidFill>
              <a:latin typeface="Poppins"/>
              <a:ea typeface="Poppins"/>
              <a:cs typeface="Poppins"/>
              <a:sym typeface="Poppins"/>
            </a:endParaRPr>
          </a:p>
          <a:p>
            <a:pPr marL="457200" marR="0" lvl="0" indent="-298450" algn="l" rtl="0">
              <a:lnSpc>
                <a:spcPct val="140013"/>
              </a:lnSpc>
              <a:spcBef>
                <a:spcPts val="0"/>
              </a:spcBef>
              <a:spcAft>
                <a:spcPts val="0"/>
              </a:spcAft>
              <a:buClr>
                <a:srgbClr val="051D40"/>
              </a:buClr>
              <a:buSzPts val="1100"/>
              <a:buFont typeface="Poppins"/>
              <a:buChar char="●"/>
            </a:pPr>
            <a:r>
              <a:rPr lang="en" sz="1100">
                <a:solidFill>
                  <a:srgbClr val="051D40"/>
                </a:solidFill>
                <a:latin typeface="Poppins"/>
                <a:ea typeface="Poppins"/>
                <a:cs typeface="Poppins"/>
                <a:sym typeface="Poppins"/>
              </a:rPr>
              <a:t>Short time to market execution</a:t>
            </a:r>
            <a:endParaRPr sz="1100">
              <a:solidFill>
                <a:srgbClr val="051D40"/>
              </a:solidFill>
              <a:latin typeface="Poppins"/>
              <a:ea typeface="Poppins"/>
              <a:cs typeface="Poppins"/>
              <a:sym typeface="Poppins"/>
            </a:endParaRPr>
          </a:p>
          <a:p>
            <a:pPr marL="457200" marR="0" lvl="0" indent="-298450" algn="l" rtl="0">
              <a:lnSpc>
                <a:spcPct val="140013"/>
              </a:lnSpc>
              <a:spcBef>
                <a:spcPts val="0"/>
              </a:spcBef>
              <a:spcAft>
                <a:spcPts val="0"/>
              </a:spcAft>
              <a:buClr>
                <a:srgbClr val="051D40"/>
              </a:buClr>
              <a:buSzPts val="1100"/>
              <a:buFont typeface="Poppins"/>
              <a:buChar char="●"/>
            </a:pPr>
            <a:r>
              <a:rPr lang="en" sz="1100">
                <a:solidFill>
                  <a:srgbClr val="051D40"/>
                </a:solidFill>
                <a:latin typeface="Poppins"/>
                <a:ea typeface="Poppins"/>
                <a:cs typeface="Poppins"/>
                <a:sym typeface="Poppins"/>
              </a:rPr>
              <a:t>Automated ordering process flow</a:t>
            </a:r>
            <a:endParaRPr sz="1100">
              <a:solidFill>
                <a:srgbClr val="051D40"/>
              </a:solidFill>
              <a:latin typeface="Poppins"/>
              <a:ea typeface="Poppins"/>
              <a:cs typeface="Poppins"/>
              <a:sym typeface="Poppins"/>
            </a:endParaRPr>
          </a:p>
          <a:p>
            <a:pPr marL="457200" marR="0" lvl="0" indent="-298450" algn="l" rtl="0">
              <a:lnSpc>
                <a:spcPct val="140013"/>
              </a:lnSpc>
              <a:spcBef>
                <a:spcPts val="0"/>
              </a:spcBef>
              <a:spcAft>
                <a:spcPts val="0"/>
              </a:spcAft>
              <a:buClr>
                <a:srgbClr val="051D40"/>
              </a:buClr>
              <a:buSzPts val="1100"/>
              <a:buFont typeface="Poppins"/>
              <a:buChar char="●"/>
            </a:pPr>
            <a:r>
              <a:rPr lang="en" sz="1100">
                <a:solidFill>
                  <a:srgbClr val="051D40"/>
                </a:solidFill>
                <a:latin typeface="Poppins"/>
                <a:ea typeface="Poppins"/>
                <a:cs typeface="Poppins"/>
                <a:sym typeface="Poppins"/>
              </a:rPr>
              <a:t>Supports data driven planning</a:t>
            </a:r>
            <a:endParaRPr sz="1100">
              <a:solidFill>
                <a:srgbClr val="051D40"/>
              </a:solidFill>
              <a:latin typeface="Poppins"/>
              <a:ea typeface="Poppins"/>
              <a:cs typeface="Poppins"/>
              <a:sym typeface="Poppins"/>
            </a:endParaRPr>
          </a:p>
          <a:p>
            <a:pPr marL="0" marR="0" lvl="0" indent="0" algn="ctr" rtl="0">
              <a:lnSpc>
                <a:spcPct val="140013"/>
              </a:lnSpc>
              <a:spcBef>
                <a:spcPts val="0"/>
              </a:spcBef>
              <a:spcAft>
                <a:spcPts val="0"/>
              </a:spcAft>
              <a:buNone/>
            </a:pPr>
            <a:endParaRPr sz="800">
              <a:solidFill>
                <a:srgbClr val="051D40"/>
              </a:solidFill>
              <a:latin typeface="Poppins"/>
              <a:ea typeface="Poppins"/>
              <a:cs typeface="Poppins"/>
              <a:sym typeface="Poppins"/>
            </a:endParaRPr>
          </a:p>
          <a:p>
            <a:pPr marL="0" marR="0" lvl="0" indent="0" algn="ctr" rtl="0">
              <a:lnSpc>
                <a:spcPct val="140013"/>
              </a:lnSpc>
              <a:spcBef>
                <a:spcPts val="0"/>
              </a:spcBef>
              <a:spcAft>
                <a:spcPts val="0"/>
              </a:spcAft>
              <a:buNone/>
            </a:pPr>
            <a:r>
              <a:rPr lang="en" sz="800" b="0" i="0" u="none" strike="noStrike" cap="none">
                <a:solidFill>
                  <a:srgbClr val="051D40"/>
                </a:solidFill>
                <a:latin typeface="Poppins"/>
                <a:ea typeface="Poppins"/>
                <a:cs typeface="Poppins"/>
                <a:sym typeface="Poppins"/>
              </a:rPr>
              <a:t> </a:t>
            </a:r>
            <a:endParaRPr sz="700"/>
          </a:p>
        </p:txBody>
      </p:sp>
      <p:pic>
        <p:nvPicPr>
          <p:cNvPr id="439" name="Google Shape;439;p38"/>
          <p:cNvPicPr preferRelativeResize="0"/>
          <p:nvPr/>
        </p:nvPicPr>
        <p:blipFill>
          <a:blip r:embed="rId4">
            <a:alphaModFix/>
          </a:blip>
          <a:stretch>
            <a:fillRect/>
          </a:stretch>
        </p:blipFill>
        <p:spPr>
          <a:xfrm>
            <a:off x="6145925" y="1045400"/>
            <a:ext cx="2761650" cy="1785374"/>
          </a:xfrm>
          <a:prstGeom prst="rect">
            <a:avLst/>
          </a:prstGeom>
          <a:noFill/>
          <a:ln>
            <a:noFill/>
          </a:ln>
        </p:spPr>
      </p:pic>
      <p:pic>
        <p:nvPicPr>
          <p:cNvPr id="440" name="Google Shape;440;p38"/>
          <p:cNvPicPr preferRelativeResize="0"/>
          <p:nvPr/>
        </p:nvPicPr>
        <p:blipFill>
          <a:blip r:embed="rId5">
            <a:alphaModFix/>
          </a:blip>
          <a:stretch>
            <a:fillRect/>
          </a:stretch>
        </p:blipFill>
        <p:spPr>
          <a:xfrm>
            <a:off x="163650" y="1042488"/>
            <a:ext cx="2761650" cy="1531438"/>
          </a:xfrm>
          <a:prstGeom prst="rect">
            <a:avLst/>
          </a:prstGeom>
          <a:noFill/>
          <a:ln>
            <a:noFill/>
          </a:ln>
        </p:spPr>
      </p:pic>
      <p:pic>
        <p:nvPicPr>
          <p:cNvPr id="441" name="Google Shape;441;p38"/>
          <p:cNvPicPr preferRelativeResize="0"/>
          <p:nvPr/>
        </p:nvPicPr>
        <p:blipFill>
          <a:blip r:embed="rId6">
            <a:alphaModFix/>
          </a:blip>
          <a:stretch>
            <a:fillRect/>
          </a:stretch>
        </p:blipFill>
        <p:spPr>
          <a:xfrm>
            <a:off x="3247800" y="1063150"/>
            <a:ext cx="2649001" cy="1531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445"/>
        <p:cNvGrpSpPr/>
        <p:nvPr/>
      </p:nvGrpSpPr>
      <p:grpSpPr>
        <a:xfrm>
          <a:off x="0" y="0"/>
          <a:ext cx="0" cy="0"/>
          <a:chOff x="0" y="0"/>
          <a:chExt cx="0" cy="0"/>
        </a:xfrm>
      </p:grpSpPr>
      <p:sp>
        <p:nvSpPr>
          <p:cNvPr id="446" name="Google Shape;446;p39"/>
          <p:cNvSpPr/>
          <p:nvPr/>
        </p:nvSpPr>
        <p:spPr>
          <a:xfrm>
            <a:off x="123621" y="-31253"/>
            <a:ext cx="8893905" cy="4899634"/>
          </a:xfrm>
          <a:custGeom>
            <a:avLst/>
            <a:gdLst/>
            <a:ahLst/>
            <a:cxnLst/>
            <a:rect l="l" t="t" r="r" b="b"/>
            <a:pathLst>
              <a:path w="4982580" h="2744893" extrusionOk="0">
                <a:moveTo>
                  <a:pt x="0" y="0"/>
                </a:moveTo>
                <a:lnTo>
                  <a:pt x="4982580" y="0"/>
                </a:lnTo>
                <a:lnTo>
                  <a:pt x="4982580" y="2744893"/>
                </a:lnTo>
                <a:lnTo>
                  <a:pt x="0" y="2744893"/>
                </a:lnTo>
                <a:close/>
              </a:path>
            </a:pathLst>
          </a:custGeom>
          <a:solidFill>
            <a:srgbClr val="000000">
              <a:alpha val="0"/>
            </a:srgbClr>
          </a:solidFill>
          <a:ln w="228600" cap="sq" cmpd="sng">
            <a:solidFill>
              <a:srgbClr val="075EED"/>
            </a:solidFill>
            <a:prstDash val="solid"/>
            <a:miter lim="8000"/>
            <a:headEnd type="none" w="sm" len="sm"/>
            <a:tailEnd type="none" w="sm" len="sm"/>
          </a:ln>
        </p:spPr>
      </p:sp>
      <p:grpSp>
        <p:nvGrpSpPr>
          <p:cNvPr id="447" name="Google Shape;447;p39"/>
          <p:cNvGrpSpPr/>
          <p:nvPr/>
        </p:nvGrpSpPr>
        <p:grpSpPr>
          <a:xfrm>
            <a:off x="5806850" y="871851"/>
            <a:ext cx="2101809" cy="3503791"/>
            <a:chOff x="0" y="-38100"/>
            <a:chExt cx="1416600" cy="2051400"/>
          </a:xfrm>
        </p:grpSpPr>
        <p:sp>
          <p:nvSpPr>
            <p:cNvPr id="448" name="Google Shape;448;p39"/>
            <p:cNvSpPr/>
            <p:nvPr/>
          </p:nvSpPr>
          <p:spPr>
            <a:xfrm>
              <a:off x="0" y="0"/>
              <a:ext cx="1416547" cy="2013207"/>
            </a:xfrm>
            <a:custGeom>
              <a:avLst/>
              <a:gdLst/>
              <a:ahLst/>
              <a:cxnLst/>
              <a:rect l="l" t="t" r="r" b="b"/>
              <a:pathLst>
                <a:path w="1416547" h="2013207" extrusionOk="0">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cmpd="sng">
              <a:solidFill>
                <a:srgbClr val="075EED"/>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9" name="Google Shape;449;p39"/>
            <p:cNvSpPr txBox="1"/>
            <p:nvPr/>
          </p:nvSpPr>
          <p:spPr>
            <a:xfrm>
              <a:off x="0" y="-38100"/>
              <a:ext cx="1416600" cy="20514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0" name="Google Shape;450;p39"/>
          <p:cNvSpPr txBox="1"/>
          <p:nvPr/>
        </p:nvSpPr>
        <p:spPr>
          <a:xfrm>
            <a:off x="5806850" y="2392700"/>
            <a:ext cx="2077200" cy="1231500"/>
          </a:xfrm>
          <a:prstGeom prst="rect">
            <a:avLst/>
          </a:prstGeom>
          <a:noFill/>
          <a:ln>
            <a:noFill/>
          </a:ln>
        </p:spPr>
        <p:txBody>
          <a:bodyPr spcFirstLastPara="1" wrap="square" lIns="0" tIns="0" rIns="0" bIns="0" anchor="t" anchorCtr="0">
            <a:spAutoFit/>
          </a:bodyPr>
          <a:lstStyle/>
          <a:p>
            <a:pPr marL="0" lvl="0" indent="0" algn="just" rtl="0">
              <a:lnSpc>
                <a:spcPct val="140000"/>
              </a:lnSpc>
              <a:spcBef>
                <a:spcPts val="0"/>
              </a:spcBef>
              <a:spcAft>
                <a:spcPts val="0"/>
              </a:spcAft>
              <a:buNone/>
            </a:pPr>
            <a:r>
              <a:rPr lang="en" sz="1000">
                <a:solidFill>
                  <a:schemeClr val="dk1"/>
                </a:solidFill>
              </a:rPr>
              <a:t>Unilever UK IT department  is made of a team of licensed expert software developers, testers and trainers with the technical know how to deliver on project expectations </a:t>
            </a:r>
            <a:endParaRPr sz="900">
              <a:solidFill>
                <a:schemeClr val="dk1"/>
              </a:solidFill>
            </a:endParaRPr>
          </a:p>
          <a:p>
            <a:pPr marL="0" marR="0" lvl="0" indent="0" algn="just" rtl="0">
              <a:lnSpc>
                <a:spcPct val="140000"/>
              </a:lnSpc>
              <a:spcBef>
                <a:spcPts val="0"/>
              </a:spcBef>
              <a:spcAft>
                <a:spcPts val="0"/>
              </a:spcAft>
              <a:buNone/>
            </a:pPr>
            <a:endParaRPr sz="1000">
              <a:solidFill>
                <a:schemeClr val="dk1"/>
              </a:solidFill>
            </a:endParaRPr>
          </a:p>
        </p:txBody>
      </p:sp>
      <p:sp>
        <p:nvSpPr>
          <p:cNvPr id="451" name="Google Shape;451;p39"/>
          <p:cNvSpPr txBox="1"/>
          <p:nvPr/>
        </p:nvSpPr>
        <p:spPr>
          <a:xfrm>
            <a:off x="5743050" y="1999225"/>
            <a:ext cx="2245500" cy="184800"/>
          </a:xfrm>
          <a:prstGeom prst="rect">
            <a:avLst/>
          </a:prstGeom>
          <a:noFill/>
          <a:ln>
            <a:noFill/>
          </a:ln>
        </p:spPr>
        <p:txBody>
          <a:bodyPr spcFirstLastPara="1" wrap="square" lIns="0" tIns="0" rIns="0" bIns="0" anchor="t" anchorCtr="0">
            <a:spAutoFit/>
          </a:bodyPr>
          <a:lstStyle/>
          <a:p>
            <a:pPr marL="0" lvl="0" indent="0" algn="ctr" rtl="0">
              <a:lnSpc>
                <a:spcPct val="139991"/>
              </a:lnSpc>
              <a:spcBef>
                <a:spcPts val="0"/>
              </a:spcBef>
              <a:spcAft>
                <a:spcPts val="0"/>
              </a:spcAft>
              <a:buNone/>
            </a:pPr>
            <a:r>
              <a:rPr lang="en" sz="1200" b="1">
                <a:solidFill>
                  <a:schemeClr val="dk1"/>
                </a:solidFill>
                <a:latin typeface="Poppins"/>
                <a:ea typeface="Poppins"/>
                <a:cs typeface="Poppins"/>
                <a:sym typeface="Poppins"/>
              </a:rPr>
              <a:t>Unilever IT Department</a:t>
            </a:r>
            <a:endParaRPr sz="1200" b="1">
              <a:solidFill>
                <a:schemeClr val="dk1"/>
              </a:solidFill>
              <a:latin typeface="Poppins"/>
              <a:ea typeface="Poppins"/>
              <a:cs typeface="Poppins"/>
              <a:sym typeface="Poppins"/>
            </a:endParaRPr>
          </a:p>
        </p:txBody>
      </p:sp>
      <p:sp>
        <p:nvSpPr>
          <p:cNvPr id="452" name="Google Shape;452;p39"/>
          <p:cNvSpPr/>
          <p:nvPr/>
        </p:nvSpPr>
        <p:spPr>
          <a:xfrm>
            <a:off x="6415627" y="1071907"/>
            <a:ext cx="884148" cy="884148"/>
          </a:xfrm>
          <a:custGeom>
            <a:avLst/>
            <a:gdLst/>
            <a:ahLst/>
            <a:cxnLst/>
            <a:rect l="l" t="t" r="r" b="b"/>
            <a:pathLst>
              <a:path w="1768296" h="1768296" extrusionOk="0">
                <a:moveTo>
                  <a:pt x="0" y="0"/>
                </a:moveTo>
                <a:lnTo>
                  <a:pt x="1768296" y="0"/>
                </a:lnTo>
                <a:lnTo>
                  <a:pt x="1768296" y="1768296"/>
                </a:lnTo>
                <a:lnTo>
                  <a:pt x="0" y="1768296"/>
                </a:lnTo>
                <a:lnTo>
                  <a:pt x="0" y="0"/>
                </a:lnTo>
                <a:close/>
              </a:path>
            </a:pathLst>
          </a:custGeom>
          <a:blipFill rotWithShape="1">
            <a:blip r:embed="rId3">
              <a:alphaModFix/>
            </a:blip>
            <a:stretch>
              <a:fillRect/>
            </a:stretch>
          </a:blipFill>
          <a:ln>
            <a:noFill/>
          </a:ln>
        </p:spPr>
      </p:sp>
      <p:grpSp>
        <p:nvGrpSpPr>
          <p:cNvPr id="453" name="Google Shape;453;p39"/>
          <p:cNvGrpSpPr/>
          <p:nvPr/>
        </p:nvGrpSpPr>
        <p:grpSpPr>
          <a:xfrm>
            <a:off x="3467650" y="871851"/>
            <a:ext cx="2101809" cy="3503996"/>
            <a:chOff x="0" y="-38100"/>
            <a:chExt cx="1416600" cy="2051400"/>
          </a:xfrm>
        </p:grpSpPr>
        <p:sp>
          <p:nvSpPr>
            <p:cNvPr id="454" name="Google Shape;454;p39"/>
            <p:cNvSpPr/>
            <p:nvPr/>
          </p:nvSpPr>
          <p:spPr>
            <a:xfrm>
              <a:off x="0" y="0"/>
              <a:ext cx="1416547" cy="2013207"/>
            </a:xfrm>
            <a:custGeom>
              <a:avLst/>
              <a:gdLst/>
              <a:ahLst/>
              <a:cxnLst/>
              <a:rect l="l" t="t" r="r" b="b"/>
              <a:pathLst>
                <a:path w="1416547" h="2013207" extrusionOk="0">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cmpd="sng">
              <a:solidFill>
                <a:srgbClr val="075EED"/>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5" name="Google Shape;455;p39"/>
            <p:cNvSpPr txBox="1"/>
            <p:nvPr/>
          </p:nvSpPr>
          <p:spPr>
            <a:xfrm>
              <a:off x="0" y="-38100"/>
              <a:ext cx="1416600" cy="20514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6" name="Google Shape;456;p39"/>
          <p:cNvSpPr txBox="1"/>
          <p:nvPr/>
        </p:nvSpPr>
        <p:spPr>
          <a:xfrm>
            <a:off x="3477750" y="2308750"/>
            <a:ext cx="2077200" cy="20934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000" b="1">
                <a:solidFill>
                  <a:schemeClr val="dk1"/>
                </a:solidFill>
              </a:rPr>
              <a:t>Deliverect UK</a:t>
            </a:r>
            <a:r>
              <a:rPr lang="en" sz="1000">
                <a:solidFill>
                  <a:schemeClr val="dk1"/>
                </a:solidFill>
              </a:rPr>
              <a:t> is an all-in-one platform that streamlines the ordering and delivery process for restaurants. It integrates with a wide range of online ordering platforms and POS systems, and offers a variety of features to help restaurants manage their online ordering, delivery, and marketing efforts</a:t>
            </a:r>
            <a:endParaRPr sz="900">
              <a:solidFill>
                <a:schemeClr val="dk1"/>
              </a:solidFill>
            </a:endParaRPr>
          </a:p>
        </p:txBody>
      </p:sp>
      <p:sp>
        <p:nvSpPr>
          <p:cNvPr id="457" name="Google Shape;457;p39"/>
          <p:cNvSpPr/>
          <p:nvPr/>
        </p:nvSpPr>
        <p:spPr>
          <a:xfrm>
            <a:off x="1148662" y="4562797"/>
            <a:ext cx="2077189" cy="291293"/>
          </a:xfrm>
          <a:custGeom>
            <a:avLst/>
            <a:gdLst/>
            <a:ahLst/>
            <a:cxnLst/>
            <a:rect l="l" t="t" r="r" b="b"/>
            <a:pathLst>
              <a:path w="4154377" h="582587" extrusionOk="0">
                <a:moveTo>
                  <a:pt x="0" y="0"/>
                </a:moveTo>
                <a:lnTo>
                  <a:pt x="4154377" y="0"/>
                </a:lnTo>
                <a:lnTo>
                  <a:pt x="4154377" y="582587"/>
                </a:lnTo>
                <a:lnTo>
                  <a:pt x="0" y="582587"/>
                </a:lnTo>
                <a:lnTo>
                  <a:pt x="0" y="0"/>
                </a:lnTo>
                <a:close/>
              </a:path>
            </a:pathLst>
          </a:custGeom>
          <a:blipFill rotWithShape="1">
            <a:blip r:embed="rId4">
              <a:alphaModFix/>
            </a:blip>
            <a:stretch>
              <a:fillRect t="-40833"/>
            </a:stretch>
          </a:blipFill>
          <a:ln>
            <a:noFill/>
          </a:ln>
        </p:spPr>
      </p:sp>
      <p:grpSp>
        <p:nvGrpSpPr>
          <p:cNvPr id="458" name="Google Shape;458;p39"/>
          <p:cNvGrpSpPr/>
          <p:nvPr/>
        </p:nvGrpSpPr>
        <p:grpSpPr>
          <a:xfrm>
            <a:off x="1136275" y="871849"/>
            <a:ext cx="2101731" cy="3504043"/>
            <a:chOff x="0" y="-38100"/>
            <a:chExt cx="1416547" cy="2051307"/>
          </a:xfrm>
        </p:grpSpPr>
        <p:sp>
          <p:nvSpPr>
            <p:cNvPr id="459" name="Google Shape;459;p39"/>
            <p:cNvSpPr/>
            <p:nvPr/>
          </p:nvSpPr>
          <p:spPr>
            <a:xfrm>
              <a:off x="0" y="0"/>
              <a:ext cx="1416547" cy="2013207"/>
            </a:xfrm>
            <a:custGeom>
              <a:avLst/>
              <a:gdLst/>
              <a:ahLst/>
              <a:cxnLst/>
              <a:rect l="l" t="t" r="r" b="b"/>
              <a:pathLst>
                <a:path w="1416547" h="2013207" extrusionOk="0">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cmpd="sng">
              <a:solidFill>
                <a:srgbClr val="075EED"/>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0" name="Google Shape;460;p39"/>
            <p:cNvSpPr txBox="1"/>
            <p:nvPr/>
          </p:nvSpPr>
          <p:spPr>
            <a:xfrm>
              <a:off x="0" y="-38100"/>
              <a:ext cx="1416547" cy="205130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61" name="Google Shape;461;p39"/>
          <p:cNvCxnSpPr/>
          <p:nvPr/>
        </p:nvCxnSpPr>
        <p:spPr>
          <a:xfrm>
            <a:off x="1148661" y="2308756"/>
            <a:ext cx="2077200" cy="0"/>
          </a:xfrm>
          <a:prstGeom prst="straightConnector1">
            <a:avLst/>
          </a:prstGeom>
          <a:noFill/>
          <a:ln w="38100" cap="flat" cmpd="sng">
            <a:solidFill>
              <a:srgbClr val="075EED"/>
            </a:solidFill>
            <a:prstDash val="solid"/>
            <a:round/>
            <a:headEnd type="none" w="sm" len="sm"/>
            <a:tailEnd type="none" w="sm" len="sm"/>
          </a:ln>
        </p:spPr>
      </p:cxnSp>
      <p:sp>
        <p:nvSpPr>
          <p:cNvPr id="462" name="Google Shape;462;p39"/>
          <p:cNvSpPr/>
          <p:nvPr/>
        </p:nvSpPr>
        <p:spPr>
          <a:xfrm>
            <a:off x="1744987" y="1071906"/>
            <a:ext cx="884538" cy="884539"/>
          </a:xfrm>
          <a:custGeom>
            <a:avLst/>
            <a:gdLst/>
            <a:ahLst/>
            <a:cxnLst/>
            <a:rect l="l" t="t" r="r" b="b"/>
            <a:pathLst>
              <a:path w="1769077" h="1769077" extrusionOk="0">
                <a:moveTo>
                  <a:pt x="0" y="0"/>
                </a:moveTo>
                <a:lnTo>
                  <a:pt x="1769077" y="0"/>
                </a:lnTo>
                <a:lnTo>
                  <a:pt x="1769077" y="1769077"/>
                </a:lnTo>
                <a:lnTo>
                  <a:pt x="0" y="1769077"/>
                </a:lnTo>
                <a:lnTo>
                  <a:pt x="0" y="0"/>
                </a:lnTo>
                <a:close/>
              </a:path>
            </a:pathLst>
          </a:custGeom>
          <a:blipFill rotWithShape="1">
            <a:blip r:embed="rId5">
              <a:alphaModFix/>
            </a:blip>
            <a:stretch>
              <a:fillRect/>
            </a:stretch>
          </a:blipFill>
          <a:ln>
            <a:noFill/>
          </a:ln>
        </p:spPr>
      </p:sp>
      <p:sp>
        <p:nvSpPr>
          <p:cNvPr id="463" name="Google Shape;463;p39"/>
          <p:cNvSpPr/>
          <p:nvPr/>
        </p:nvSpPr>
        <p:spPr>
          <a:xfrm>
            <a:off x="3480030" y="4562797"/>
            <a:ext cx="2077189" cy="291293"/>
          </a:xfrm>
          <a:custGeom>
            <a:avLst/>
            <a:gdLst/>
            <a:ahLst/>
            <a:cxnLst/>
            <a:rect l="l" t="t" r="r" b="b"/>
            <a:pathLst>
              <a:path w="4154377" h="582587" extrusionOk="0">
                <a:moveTo>
                  <a:pt x="0" y="0"/>
                </a:moveTo>
                <a:lnTo>
                  <a:pt x="4154377" y="0"/>
                </a:lnTo>
                <a:lnTo>
                  <a:pt x="4154377" y="582587"/>
                </a:lnTo>
                <a:lnTo>
                  <a:pt x="0" y="582587"/>
                </a:lnTo>
                <a:lnTo>
                  <a:pt x="0" y="0"/>
                </a:lnTo>
                <a:close/>
              </a:path>
            </a:pathLst>
          </a:custGeom>
          <a:blipFill rotWithShape="1">
            <a:blip r:embed="rId4">
              <a:alphaModFix/>
            </a:blip>
            <a:stretch>
              <a:fillRect t="-40833"/>
            </a:stretch>
          </a:blipFill>
          <a:ln>
            <a:noFill/>
          </a:ln>
        </p:spPr>
      </p:sp>
      <p:cxnSp>
        <p:nvCxnSpPr>
          <p:cNvPr id="464" name="Google Shape;464;p39"/>
          <p:cNvCxnSpPr/>
          <p:nvPr/>
        </p:nvCxnSpPr>
        <p:spPr>
          <a:xfrm>
            <a:off x="3480031" y="2308756"/>
            <a:ext cx="2077200" cy="0"/>
          </a:xfrm>
          <a:prstGeom prst="straightConnector1">
            <a:avLst/>
          </a:prstGeom>
          <a:noFill/>
          <a:ln w="38100" cap="flat" cmpd="sng">
            <a:solidFill>
              <a:srgbClr val="075EED"/>
            </a:solidFill>
            <a:prstDash val="solid"/>
            <a:round/>
            <a:headEnd type="none" w="sm" len="sm"/>
            <a:tailEnd type="none" w="sm" len="sm"/>
          </a:ln>
        </p:spPr>
      </p:cxnSp>
      <p:sp>
        <p:nvSpPr>
          <p:cNvPr id="465" name="Google Shape;465;p39"/>
          <p:cNvSpPr txBox="1"/>
          <p:nvPr/>
        </p:nvSpPr>
        <p:spPr>
          <a:xfrm>
            <a:off x="615598" y="271150"/>
            <a:ext cx="7951800" cy="354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Font typeface="Arial"/>
              <a:buNone/>
            </a:pPr>
            <a:r>
              <a:rPr lang="en" sz="2300" b="1">
                <a:solidFill>
                  <a:srgbClr val="051D40"/>
                </a:solidFill>
                <a:latin typeface="Open Sans ExtraBold"/>
                <a:ea typeface="Open Sans ExtraBold"/>
                <a:cs typeface="Open Sans ExtraBold"/>
                <a:sym typeface="Open Sans ExtraBold"/>
              </a:rPr>
              <a:t>Possible Vendors for Canteen ordering System</a:t>
            </a:r>
            <a:endParaRPr sz="700"/>
          </a:p>
        </p:txBody>
      </p:sp>
      <p:sp>
        <p:nvSpPr>
          <p:cNvPr id="466" name="Google Shape;466;p39"/>
          <p:cNvSpPr txBox="1"/>
          <p:nvPr/>
        </p:nvSpPr>
        <p:spPr>
          <a:xfrm>
            <a:off x="1136275" y="2392700"/>
            <a:ext cx="2101800" cy="18471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800">
                <a:solidFill>
                  <a:schemeClr val="dk1"/>
                </a:solidFill>
                <a:latin typeface="Poppins"/>
                <a:ea typeface="Poppins"/>
                <a:cs typeface="Poppins"/>
                <a:sym typeface="Poppins"/>
              </a:rPr>
              <a:t>MealShift is an innovative food delivery platform and software company that gives restaurants/canteens  back control. It offers a flexible and margin-improving ordering and delivery solutions  that allows restaurants to reclaim power over their business.</a:t>
            </a:r>
            <a:endParaRPr sz="800">
              <a:solidFill>
                <a:schemeClr val="dk1"/>
              </a:solidFill>
              <a:latin typeface="Poppins"/>
              <a:ea typeface="Poppins"/>
              <a:cs typeface="Poppins"/>
              <a:sym typeface="Poppins"/>
            </a:endParaRPr>
          </a:p>
          <a:p>
            <a:pPr marL="0" marR="0" lvl="0" indent="0" algn="just" rtl="0">
              <a:lnSpc>
                <a:spcPct val="140000"/>
              </a:lnSpc>
              <a:spcBef>
                <a:spcPts val="0"/>
              </a:spcBef>
              <a:spcAft>
                <a:spcPts val="0"/>
              </a:spcAft>
              <a:buNone/>
            </a:pPr>
            <a:r>
              <a:rPr lang="en" sz="800">
                <a:solidFill>
                  <a:schemeClr val="dk1"/>
                </a:solidFill>
                <a:latin typeface="Poppins"/>
                <a:ea typeface="Poppins"/>
                <a:cs typeface="Poppins"/>
                <a:sym typeface="Poppins"/>
              </a:rPr>
              <a:t>MealShift provides restaurants with all the tools to sell directly to their customers and manage their own deliveries.</a:t>
            </a:r>
            <a:endParaRPr sz="800">
              <a:solidFill>
                <a:schemeClr val="dk1"/>
              </a:solidFill>
              <a:latin typeface="Poppins"/>
              <a:ea typeface="Poppins"/>
              <a:cs typeface="Poppins"/>
              <a:sym typeface="Poppins"/>
            </a:endParaRPr>
          </a:p>
        </p:txBody>
      </p:sp>
      <p:sp>
        <p:nvSpPr>
          <p:cNvPr id="467" name="Google Shape;467;p39"/>
          <p:cNvSpPr txBox="1"/>
          <p:nvPr/>
        </p:nvSpPr>
        <p:spPr>
          <a:xfrm>
            <a:off x="1292315" y="1999213"/>
            <a:ext cx="1745400" cy="184800"/>
          </a:xfrm>
          <a:prstGeom prst="rect">
            <a:avLst/>
          </a:prstGeom>
          <a:noFill/>
          <a:ln>
            <a:noFill/>
          </a:ln>
        </p:spPr>
        <p:txBody>
          <a:bodyPr spcFirstLastPara="1" wrap="square" lIns="0" tIns="0" rIns="0" bIns="0" anchor="t" anchorCtr="0">
            <a:spAutoFit/>
          </a:bodyPr>
          <a:lstStyle/>
          <a:p>
            <a:pPr marL="0" marR="0" lvl="0" indent="0" algn="ctr" rtl="0">
              <a:lnSpc>
                <a:spcPct val="139991"/>
              </a:lnSpc>
              <a:spcBef>
                <a:spcPts val="0"/>
              </a:spcBef>
              <a:spcAft>
                <a:spcPts val="0"/>
              </a:spcAft>
              <a:buNone/>
            </a:pPr>
            <a:r>
              <a:rPr lang="en" sz="1200" b="1">
                <a:solidFill>
                  <a:schemeClr val="dk1"/>
                </a:solidFill>
                <a:latin typeface="Poppins"/>
                <a:ea typeface="Poppins"/>
                <a:cs typeface="Poppins"/>
                <a:sym typeface="Poppins"/>
              </a:rPr>
              <a:t>Mealshift</a:t>
            </a:r>
            <a:endParaRPr sz="700">
              <a:solidFill>
                <a:schemeClr val="dk1"/>
              </a:solidFill>
            </a:endParaRPr>
          </a:p>
        </p:txBody>
      </p:sp>
      <p:sp>
        <p:nvSpPr>
          <p:cNvPr id="468" name="Google Shape;468;p39"/>
          <p:cNvSpPr txBox="1"/>
          <p:nvPr/>
        </p:nvSpPr>
        <p:spPr>
          <a:xfrm>
            <a:off x="1854699" y="3278737"/>
            <a:ext cx="921000" cy="1077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endParaRPr sz="700"/>
          </a:p>
        </p:txBody>
      </p:sp>
      <p:sp>
        <p:nvSpPr>
          <p:cNvPr id="469" name="Google Shape;469;p39"/>
          <p:cNvSpPr txBox="1"/>
          <p:nvPr/>
        </p:nvSpPr>
        <p:spPr>
          <a:xfrm>
            <a:off x="3623684" y="1999213"/>
            <a:ext cx="1745400" cy="184800"/>
          </a:xfrm>
          <a:prstGeom prst="rect">
            <a:avLst/>
          </a:prstGeom>
          <a:noFill/>
          <a:ln>
            <a:noFill/>
          </a:ln>
        </p:spPr>
        <p:txBody>
          <a:bodyPr spcFirstLastPara="1" wrap="square" lIns="0" tIns="0" rIns="0" bIns="0" anchor="t" anchorCtr="0">
            <a:spAutoFit/>
          </a:bodyPr>
          <a:lstStyle/>
          <a:p>
            <a:pPr marL="0" marR="0" lvl="0" indent="0" algn="ctr" rtl="0">
              <a:lnSpc>
                <a:spcPct val="139991"/>
              </a:lnSpc>
              <a:spcBef>
                <a:spcPts val="0"/>
              </a:spcBef>
              <a:spcAft>
                <a:spcPts val="0"/>
              </a:spcAft>
              <a:buNone/>
            </a:pPr>
            <a:r>
              <a:rPr lang="en" sz="1200" b="1">
                <a:solidFill>
                  <a:schemeClr val="dk1"/>
                </a:solidFill>
                <a:latin typeface="Poppins"/>
                <a:ea typeface="Poppins"/>
                <a:cs typeface="Poppins"/>
                <a:sym typeface="Poppins"/>
              </a:rPr>
              <a:t>Deliverect</a:t>
            </a:r>
            <a:endParaRPr sz="700">
              <a:solidFill>
                <a:schemeClr val="dk1"/>
              </a:solidFill>
            </a:endParaRPr>
          </a:p>
        </p:txBody>
      </p:sp>
      <p:sp>
        <p:nvSpPr>
          <p:cNvPr id="470" name="Google Shape;470;p39"/>
          <p:cNvSpPr/>
          <p:nvPr/>
        </p:nvSpPr>
        <p:spPr>
          <a:xfrm>
            <a:off x="4052352" y="1071907"/>
            <a:ext cx="884148" cy="884148"/>
          </a:xfrm>
          <a:custGeom>
            <a:avLst/>
            <a:gdLst/>
            <a:ahLst/>
            <a:cxnLst/>
            <a:rect l="l" t="t" r="r" b="b"/>
            <a:pathLst>
              <a:path w="1768296" h="1768296" extrusionOk="0">
                <a:moveTo>
                  <a:pt x="0" y="0"/>
                </a:moveTo>
                <a:lnTo>
                  <a:pt x="1768296" y="0"/>
                </a:lnTo>
                <a:lnTo>
                  <a:pt x="1768296" y="1768296"/>
                </a:lnTo>
                <a:lnTo>
                  <a:pt x="0" y="1768296"/>
                </a:lnTo>
                <a:lnTo>
                  <a:pt x="0" y="0"/>
                </a:lnTo>
                <a:close/>
              </a:path>
            </a:pathLst>
          </a:custGeom>
          <a:blipFill rotWithShape="1">
            <a:blip r:embed="rId6">
              <a:alphaModFix/>
            </a:blip>
            <a:stretch>
              <a:fillRect/>
            </a:stretch>
          </a:blipFill>
          <a:ln>
            <a:noFill/>
          </a:ln>
        </p:spPr>
      </p:sp>
      <p:sp>
        <p:nvSpPr>
          <p:cNvPr id="471" name="Google Shape;471;p39"/>
          <p:cNvSpPr/>
          <p:nvPr/>
        </p:nvSpPr>
        <p:spPr>
          <a:xfrm>
            <a:off x="5819247" y="4562797"/>
            <a:ext cx="2077189" cy="291293"/>
          </a:xfrm>
          <a:custGeom>
            <a:avLst/>
            <a:gdLst/>
            <a:ahLst/>
            <a:cxnLst/>
            <a:rect l="l" t="t" r="r" b="b"/>
            <a:pathLst>
              <a:path w="4154377" h="582587" extrusionOk="0">
                <a:moveTo>
                  <a:pt x="0" y="0"/>
                </a:moveTo>
                <a:lnTo>
                  <a:pt x="4154377" y="0"/>
                </a:lnTo>
                <a:lnTo>
                  <a:pt x="4154377" y="582587"/>
                </a:lnTo>
                <a:lnTo>
                  <a:pt x="0" y="582587"/>
                </a:lnTo>
                <a:lnTo>
                  <a:pt x="0" y="0"/>
                </a:lnTo>
                <a:close/>
              </a:path>
            </a:pathLst>
          </a:custGeom>
          <a:blipFill rotWithShape="1">
            <a:blip r:embed="rId4">
              <a:alphaModFix/>
            </a:blip>
            <a:stretch>
              <a:fillRect t="-40829"/>
            </a:stretch>
          </a:blipFill>
          <a:ln>
            <a:noFill/>
          </a:ln>
        </p:spPr>
      </p:sp>
      <p:cxnSp>
        <p:nvCxnSpPr>
          <p:cNvPr id="472" name="Google Shape;472;p39"/>
          <p:cNvCxnSpPr/>
          <p:nvPr/>
        </p:nvCxnSpPr>
        <p:spPr>
          <a:xfrm>
            <a:off x="5819247" y="2308756"/>
            <a:ext cx="2077200" cy="0"/>
          </a:xfrm>
          <a:prstGeom prst="straightConnector1">
            <a:avLst/>
          </a:prstGeom>
          <a:noFill/>
          <a:ln w="38100" cap="flat" cmpd="sng">
            <a:solidFill>
              <a:srgbClr val="075EED"/>
            </a:solidFill>
            <a:prstDash val="solid"/>
            <a:round/>
            <a:headEnd type="none" w="sm" len="sm"/>
            <a:tailEnd type="none" w="sm" len="sm"/>
          </a:ln>
        </p:spPr>
      </p:cxnSp>
      <p:sp>
        <p:nvSpPr>
          <p:cNvPr id="473" name="Google Shape;473;p39"/>
          <p:cNvSpPr txBox="1"/>
          <p:nvPr/>
        </p:nvSpPr>
        <p:spPr>
          <a:xfrm>
            <a:off x="6165995" y="3839175"/>
            <a:ext cx="1383300" cy="3231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 sz="2100" b="1">
                <a:solidFill>
                  <a:schemeClr val="dk1"/>
                </a:solidFill>
                <a:latin typeface="Open Sans ExtraBold"/>
                <a:ea typeface="Open Sans ExtraBold"/>
                <a:cs typeface="Open Sans ExtraBold"/>
                <a:sym typeface="Open Sans ExtraBold"/>
              </a:rPr>
              <a:t>Selected</a:t>
            </a:r>
            <a:endParaRPr sz="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Shape 477"/>
        <p:cNvGrpSpPr/>
        <p:nvPr/>
      </p:nvGrpSpPr>
      <p:grpSpPr>
        <a:xfrm>
          <a:off x="0" y="0"/>
          <a:ext cx="0" cy="0"/>
          <a:chOff x="0" y="0"/>
          <a:chExt cx="0" cy="0"/>
        </a:xfrm>
      </p:grpSpPr>
      <p:sp>
        <p:nvSpPr>
          <p:cNvPr id="478" name="Google Shape;478;p40"/>
          <p:cNvSpPr txBox="1"/>
          <p:nvPr/>
        </p:nvSpPr>
        <p:spPr>
          <a:xfrm>
            <a:off x="0" y="0"/>
            <a:ext cx="9144000" cy="36930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 sz="2400">
                <a:solidFill>
                  <a:srgbClr val="FDFDFD"/>
                </a:solidFill>
                <a:latin typeface="Open Sans ExtraBold"/>
                <a:ea typeface="Open Sans ExtraBold"/>
                <a:cs typeface="Open Sans ExtraBold"/>
                <a:sym typeface="Open Sans ExtraBold"/>
              </a:rPr>
              <a:t>Benefits of Canteen Ordering System</a:t>
            </a:r>
            <a:endParaRPr sz="200"/>
          </a:p>
        </p:txBody>
      </p:sp>
      <p:grpSp>
        <p:nvGrpSpPr>
          <p:cNvPr id="479" name="Google Shape;479;p40"/>
          <p:cNvGrpSpPr/>
          <p:nvPr/>
        </p:nvGrpSpPr>
        <p:grpSpPr>
          <a:xfrm>
            <a:off x="216825" y="823917"/>
            <a:ext cx="8801646" cy="744465"/>
            <a:chOff x="216825" y="823916"/>
            <a:chExt cx="8801646" cy="1030402"/>
          </a:xfrm>
        </p:grpSpPr>
        <p:sp>
          <p:nvSpPr>
            <p:cNvPr id="480" name="Google Shape;480;p40"/>
            <p:cNvSpPr/>
            <p:nvPr/>
          </p:nvSpPr>
          <p:spPr>
            <a:xfrm>
              <a:off x="501771" y="824900"/>
              <a:ext cx="8516700" cy="1029362"/>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1" name="Google Shape;481;p40"/>
            <p:cNvSpPr/>
            <p:nvPr/>
          </p:nvSpPr>
          <p:spPr>
            <a:xfrm>
              <a:off x="216825" y="823916"/>
              <a:ext cx="1875900" cy="1030402"/>
            </a:xfrm>
            <a:prstGeom prst="roundRect">
              <a:avLst>
                <a:gd name="adj" fmla="val 16667"/>
              </a:avLst>
            </a:prstGeom>
            <a:solidFill>
              <a:srgbClr val="075EED"/>
            </a:solidFill>
            <a:ln w="9525" cap="flat" cmpd="sng">
              <a:solidFill>
                <a:srgbClr val="075EE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82" name="Google Shape;482;p40"/>
          <p:cNvGrpSpPr/>
          <p:nvPr/>
        </p:nvGrpSpPr>
        <p:grpSpPr>
          <a:xfrm>
            <a:off x="216775" y="1683219"/>
            <a:ext cx="8801646" cy="793409"/>
            <a:chOff x="216775" y="1988070"/>
            <a:chExt cx="8801646" cy="1030402"/>
          </a:xfrm>
        </p:grpSpPr>
        <p:sp>
          <p:nvSpPr>
            <p:cNvPr id="483" name="Google Shape;483;p40"/>
            <p:cNvSpPr/>
            <p:nvPr/>
          </p:nvSpPr>
          <p:spPr>
            <a:xfrm>
              <a:off x="501721" y="1989054"/>
              <a:ext cx="8516700" cy="1029362"/>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4" name="Google Shape;484;p40"/>
            <p:cNvSpPr/>
            <p:nvPr/>
          </p:nvSpPr>
          <p:spPr>
            <a:xfrm>
              <a:off x="216775" y="1988070"/>
              <a:ext cx="1875900" cy="1030402"/>
            </a:xfrm>
            <a:prstGeom prst="roundRect">
              <a:avLst>
                <a:gd name="adj" fmla="val 16667"/>
              </a:avLst>
            </a:prstGeom>
            <a:solidFill>
              <a:srgbClr val="075EED"/>
            </a:solidFill>
            <a:ln w="9525" cap="flat" cmpd="sng">
              <a:solidFill>
                <a:srgbClr val="075EE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485" name="Google Shape;485;p40"/>
          <p:cNvSpPr txBox="1"/>
          <p:nvPr/>
        </p:nvSpPr>
        <p:spPr>
          <a:xfrm>
            <a:off x="457087" y="1754705"/>
            <a:ext cx="1331700" cy="585600"/>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1200"/>
              </a:spcBef>
              <a:spcAft>
                <a:spcPts val="1200"/>
              </a:spcAft>
              <a:buClr>
                <a:schemeClr val="dk1"/>
              </a:buClr>
              <a:buSzPts val="935"/>
              <a:buFont typeface="Arial"/>
              <a:buNone/>
            </a:pPr>
            <a:r>
              <a:rPr lang="en" sz="1335" b="1">
                <a:solidFill>
                  <a:schemeClr val="lt1"/>
                </a:solidFill>
              </a:rPr>
              <a:t>Improved Employee Satisfaction</a:t>
            </a:r>
            <a:endParaRPr sz="700">
              <a:solidFill>
                <a:schemeClr val="lt1"/>
              </a:solidFill>
            </a:endParaRPr>
          </a:p>
        </p:txBody>
      </p:sp>
      <p:sp>
        <p:nvSpPr>
          <p:cNvPr id="486" name="Google Shape;486;p40"/>
          <p:cNvSpPr/>
          <p:nvPr/>
        </p:nvSpPr>
        <p:spPr>
          <a:xfrm>
            <a:off x="501700" y="3427350"/>
            <a:ext cx="8516700" cy="7446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7" name="Google Shape;487;p40"/>
          <p:cNvSpPr/>
          <p:nvPr/>
        </p:nvSpPr>
        <p:spPr>
          <a:xfrm>
            <a:off x="216775" y="3426500"/>
            <a:ext cx="1875900" cy="744600"/>
          </a:xfrm>
          <a:prstGeom prst="roundRect">
            <a:avLst>
              <a:gd name="adj" fmla="val 16667"/>
            </a:avLst>
          </a:prstGeom>
          <a:solidFill>
            <a:srgbClr val="075EED"/>
          </a:solidFill>
          <a:ln w="9525" cap="flat" cmpd="sng">
            <a:solidFill>
              <a:srgbClr val="075EE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488" name="Google Shape;488;p40"/>
          <p:cNvGrpSpPr/>
          <p:nvPr/>
        </p:nvGrpSpPr>
        <p:grpSpPr>
          <a:xfrm>
            <a:off x="247375" y="4269488"/>
            <a:ext cx="8801646" cy="744630"/>
            <a:chOff x="216825" y="1114425"/>
            <a:chExt cx="8801646" cy="892200"/>
          </a:xfrm>
        </p:grpSpPr>
        <p:sp>
          <p:nvSpPr>
            <p:cNvPr id="489" name="Google Shape;489;p40"/>
            <p:cNvSpPr/>
            <p:nvPr/>
          </p:nvSpPr>
          <p:spPr>
            <a:xfrm>
              <a:off x="501771" y="1115277"/>
              <a:ext cx="8516700" cy="8913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90" name="Google Shape;490;p40"/>
            <p:cNvSpPr/>
            <p:nvPr/>
          </p:nvSpPr>
          <p:spPr>
            <a:xfrm>
              <a:off x="216825" y="1114425"/>
              <a:ext cx="1875900" cy="892200"/>
            </a:xfrm>
            <a:prstGeom prst="roundRect">
              <a:avLst>
                <a:gd name="adj" fmla="val 16667"/>
              </a:avLst>
            </a:prstGeom>
            <a:solidFill>
              <a:srgbClr val="075EED"/>
            </a:solidFill>
            <a:ln w="9525" cap="flat" cmpd="sng">
              <a:solidFill>
                <a:srgbClr val="075EE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491" name="Google Shape;491;p40"/>
          <p:cNvSpPr txBox="1"/>
          <p:nvPr/>
        </p:nvSpPr>
        <p:spPr>
          <a:xfrm>
            <a:off x="457087" y="3456161"/>
            <a:ext cx="1331700" cy="680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300" b="1">
                <a:solidFill>
                  <a:srgbClr val="FFFFFF"/>
                </a:solidFill>
                <a:latin typeface="Fira Sans SemiBold"/>
                <a:ea typeface="Fira Sans SemiBold"/>
                <a:cs typeface="Fira Sans SemiBold"/>
                <a:sym typeface="Fira Sans SemiBold"/>
              </a:rPr>
              <a:t>Optimized Canteen Operations</a:t>
            </a:r>
            <a:endParaRPr sz="700"/>
          </a:p>
        </p:txBody>
      </p:sp>
      <p:sp>
        <p:nvSpPr>
          <p:cNvPr id="492" name="Google Shape;492;p40"/>
          <p:cNvSpPr txBox="1"/>
          <p:nvPr/>
        </p:nvSpPr>
        <p:spPr>
          <a:xfrm>
            <a:off x="457087" y="4460306"/>
            <a:ext cx="1331700" cy="440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300" b="1">
                <a:solidFill>
                  <a:srgbClr val="FFFFFF"/>
                </a:solidFill>
                <a:latin typeface="Fira Sans SemiBold"/>
                <a:ea typeface="Fira Sans SemiBold"/>
                <a:cs typeface="Fira Sans SemiBold"/>
                <a:sym typeface="Fira Sans SemiBold"/>
              </a:rPr>
              <a:t>Enhanced Data Collection</a:t>
            </a:r>
            <a:endParaRPr sz="700"/>
          </a:p>
        </p:txBody>
      </p:sp>
      <p:sp>
        <p:nvSpPr>
          <p:cNvPr id="493" name="Google Shape;493;p40"/>
          <p:cNvSpPr txBox="1"/>
          <p:nvPr/>
        </p:nvSpPr>
        <p:spPr>
          <a:xfrm>
            <a:off x="260125" y="1036400"/>
            <a:ext cx="1573200" cy="390300"/>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1200"/>
              </a:spcBef>
              <a:spcAft>
                <a:spcPts val="1200"/>
              </a:spcAft>
              <a:buClr>
                <a:schemeClr val="dk1"/>
              </a:buClr>
              <a:buSzPts val="935"/>
              <a:buFont typeface="Arial"/>
              <a:buNone/>
            </a:pPr>
            <a:r>
              <a:rPr lang="en" sz="1335" b="1">
                <a:solidFill>
                  <a:schemeClr val="lt1"/>
                </a:solidFill>
              </a:rPr>
              <a:t>Increased Productivity</a:t>
            </a:r>
            <a:endParaRPr sz="700">
              <a:solidFill>
                <a:schemeClr val="lt1"/>
              </a:solidFill>
            </a:endParaRPr>
          </a:p>
        </p:txBody>
      </p:sp>
      <p:sp>
        <p:nvSpPr>
          <p:cNvPr id="494" name="Google Shape;494;p40"/>
          <p:cNvSpPr txBox="1"/>
          <p:nvPr/>
        </p:nvSpPr>
        <p:spPr>
          <a:xfrm>
            <a:off x="2228850" y="1011013"/>
            <a:ext cx="6565500" cy="4434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200"/>
              <a:t>By minimizing time spent on lunch-related activities, employees can focus on their work, leading to increased productivity.</a:t>
            </a:r>
            <a:endParaRPr sz="1200"/>
          </a:p>
        </p:txBody>
      </p:sp>
      <p:sp>
        <p:nvSpPr>
          <p:cNvPr id="495" name="Google Shape;495;p40"/>
          <p:cNvSpPr txBox="1"/>
          <p:nvPr/>
        </p:nvSpPr>
        <p:spPr>
          <a:xfrm>
            <a:off x="2228850" y="1754425"/>
            <a:ext cx="6820200" cy="4434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200"/>
              <a:t>Reduced waiting times, increased food choices, and convenient meal delivery will enhance employee morale and satisfaction.</a:t>
            </a:r>
            <a:endParaRPr sz="1200"/>
          </a:p>
        </p:txBody>
      </p:sp>
      <p:sp>
        <p:nvSpPr>
          <p:cNvPr id="496" name="Google Shape;496;p40"/>
          <p:cNvSpPr txBox="1"/>
          <p:nvPr/>
        </p:nvSpPr>
        <p:spPr>
          <a:xfrm>
            <a:off x="2228850" y="3443075"/>
            <a:ext cx="6678000" cy="4434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200"/>
              <a:t>The system will provide valuable data on food preferences, enabling better menu planning and resource allocation.</a:t>
            </a:r>
            <a:endParaRPr sz="1200"/>
          </a:p>
        </p:txBody>
      </p:sp>
      <p:sp>
        <p:nvSpPr>
          <p:cNvPr id="497" name="Google Shape;497;p40"/>
          <p:cNvSpPr txBox="1"/>
          <p:nvPr/>
        </p:nvSpPr>
        <p:spPr>
          <a:xfrm>
            <a:off x="2228975" y="4337750"/>
            <a:ext cx="6678000" cy="4434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200"/>
              <a:t>The system will gather data on employee food choices, allowing for targeted marketing and promotional activities.</a:t>
            </a:r>
            <a:endParaRPr sz="1200"/>
          </a:p>
        </p:txBody>
      </p:sp>
      <p:sp>
        <p:nvSpPr>
          <p:cNvPr id="498" name="Google Shape;498;p40"/>
          <p:cNvSpPr txBox="1"/>
          <p:nvPr/>
        </p:nvSpPr>
        <p:spPr>
          <a:xfrm>
            <a:off x="486275" y="504875"/>
            <a:ext cx="4861800" cy="1848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200">
                <a:solidFill>
                  <a:schemeClr val="lt1"/>
                </a:solidFill>
              </a:rPr>
              <a:t>The new canteen ordering system will offer the following benefits;</a:t>
            </a:r>
            <a:endParaRPr sz="1200" b="1">
              <a:solidFill>
                <a:schemeClr val="lt1"/>
              </a:solidFill>
            </a:endParaRPr>
          </a:p>
        </p:txBody>
      </p:sp>
      <p:sp>
        <p:nvSpPr>
          <p:cNvPr id="499" name="Google Shape;499;p40"/>
          <p:cNvSpPr/>
          <p:nvPr/>
        </p:nvSpPr>
        <p:spPr>
          <a:xfrm>
            <a:off x="-1" y="974486"/>
            <a:ext cx="455762" cy="441519"/>
          </a:xfrm>
          <a:custGeom>
            <a:avLst/>
            <a:gdLst/>
            <a:ahLst/>
            <a:cxnLst/>
            <a:rect l="l" t="t" r="r" b="b"/>
            <a:pathLst>
              <a:path w="1424256" h="1424256" extrusionOk="0">
                <a:moveTo>
                  <a:pt x="0" y="0"/>
                </a:moveTo>
                <a:lnTo>
                  <a:pt x="1424255" y="0"/>
                </a:lnTo>
                <a:lnTo>
                  <a:pt x="1424255" y="1424256"/>
                </a:lnTo>
                <a:lnTo>
                  <a:pt x="0" y="1424256"/>
                </a:lnTo>
                <a:lnTo>
                  <a:pt x="0" y="0"/>
                </a:lnTo>
                <a:close/>
              </a:path>
            </a:pathLst>
          </a:custGeom>
          <a:blipFill rotWithShape="1">
            <a:blip r:embed="rId3">
              <a:alphaModFix/>
            </a:blip>
            <a:stretch>
              <a:fillRect/>
            </a:stretch>
          </a:blipFill>
          <a:ln>
            <a:noFill/>
          </a:ln>
        </p:spPr>
      </p:sp>
      <p:sp>
        <p:nvSpPr>
          <p:cNvPr id="500" name="Google Shape;500;p40"/>
          <p:cNvSpPr txBox="1"/>
          <p:nvPr/>
        </p:nvSpPr>
        <p:spPr>
          <a:xfrm>
            <a:off x="80675" y="1034000"/>
            <a:ext cx="313800" cy="2463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1600" b="1" i="0" u="none" strike="noStrike" cap="none">
                <a:solidFill>
                  <a:srgbClr val="FDFDFD"/>
                </a:solidFill>
                <a:latin typeface="Open Sans ExtraBold"/>
                <a:ea typeface="Open Sans ExtraBold"/>
                <a:cs typeface="Open Sans ExtraBold"/>
                <a:sym typeface="Open Sans ExtraBold"/>
              </a:rPr>
              <a:t>1</a:t>
            </a:r>
            <a:endParaRPr sz="1600"/>
          </a:p>
        </p:txBody>
      </p:sp>
      <p:sp>
        <p:nvSpPr>
          <p:cNvPr id="501" name="Google Shape;501;p40"/>
          <p:cNvSpPr/>
          <p:nvPr/>
        </p:nvSpPr>
        <p:spPr>
          <a:xfrm>
            <a:off x="-1" y="1886274"/>
            <a:ext cx="455762" cy="441519"/>
          </a:xfrm>
          <a:custGeom>
            <a:avLst/>
            <a:gdLst/>
            <a:ahLst/>
            <a:cxnLst/>
            <a:rect l="l" t="t" r="r" b="b"/>
            <a:pathLst>
              <a:path w="1424256" h="1424256" extrusionOk="0">
                <a:moveTo>
                  <a:pt x="0" y="0"/>
                </a:moveTo>
                <a:lnTo>
                  <a:pt x="1424255" y="0"/>
                </a:lnTo>
                <a:lnTo>
                  <a:pt x="1424255" y="1424256"/>
                </a:lnTo>
                <a:lnTo>
                  <a:pt x="0" y="1424256"/>
                </a:lnTo>
                <a:lnTo>
                  <a:pt x="0" y="0"/>
                </a:lnTo>
                <a:close/>
              </a:path>
            </a:pathLst>
          </a:custGeom>
          <a:blipFill rotWithShape="1">
            <a:blip r:embed="rId3">
              <a:alphaModFix/>
            </a:blip>
            <a:stretch>
              <a:fillRect/>
            </a:stretch>
          </a:blipFill>
          <a:ln>
            <a:noFill/>
          </a:ln>
        </p:spPr>
      </p:sp>
      <p:sp>
        <p:nvSpPr>
          <p:cNvPr id="502" name="Google Shape;502;p40"/>
          <p:cNvSpPr txBox="1"/>
          <p:nvPr/>
        </p:nvSpPr>
        <p:spPr>
          <a:xfrm>
            <a:off x="80675" y="1945788"/>
            <a:ext cx="313800" cy="2463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1600" b="1">
                <a:solidFill>
                  <a:srgbClr val="FDFDFD"/>
                </a:solidFill>
                <a:latin typeface="Open Sans ExtraBold"/>
                <a:ea typeface="Open Sans ExtraBold"/>
                <a:cs typeface="Open Sans ExtraBold"/>
                <a:sym typeface="Open Sans ExtraBold"/>
              </a:rPr>
              <a:t>2</a:t>
            </a:r>
            <a:endParaRPr sz="1600"/>
          </a:p>
        </p:txBody>
      </p:sp>
      <p:sp>
        <p:nvSpPr>
          <p:cNvPr id="503" name="Google Shape;503;p40"/>
          <p:cNvSpPr/>
          <p:nvPr/>
        </p:nvSpPr>
        <p:spPr>
          <a:xfrm>
            <a:off x="14924" y="3651811"/>
            <a:ext cx="455762" cy="441519"/>
          </a:xfrm>
          <a:custGeom>
            <a:avLst/>
            <a:gdLst/>
            <a:ahLst/>
            <a:cxnLst/>
            <a:rect l="l" t="t" r="r" b="b"/>
            <a:pathLst>
              <a:path w="1424256" h="1424256" extrusionOk="0">
                <a:moveTo>
                  <a:pt x="0" y="0"/>
                </a:moveTo>
                <a:lnTo>
                  <a:pt x="1424255" y="0"/>
                </a:lnTo>
                <a:lnTo>
                  <a:pt x="1424255" y="1424256"/>
                </a:lnTo>
                <a:lnTo>
                  <a:pt x="0" y="1424256"/>
                </a:lnTo>
                <a:lnTo>
                  <a:pt x="0" y="0"/>
                </a:lnTo>
                <a:close/>
              </a:path>
            </a:pathLst>
          </a:custGeom>
          <a:blipFill rotWithShape="1">
            <a:blip r:embed="rId3">
              <a:alphaModFix/>
            </a:blip>
            <a:stretch>
              <a:fillRect/>
            </a:stretch>
          </a:blipFill>
          <a:ln>
            <a:noFill/>
          </a:ln>
        </p:spPr>
      </p:sp>
      <p:sp>
        <p:nvSpPr>
          <p:cNvPr id="504" name="Google Shape;504;p40"/>
          <p:cNvSpPr txBox="1"/>
          <p:nvPr/>
        </p:nvSpPr>
        <p:spPr>
          <a:xfrm>
            <a:off x="95600" y="3711325"/>
            <a:ext cx="313800" cy="2463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1600" b="1">
                <a:solidFill>
                  <a:srgbClr val="FDFDFD"/>
                </a:solidFill>
                <a:latin typeface="Open Sans ExtraBold"/>
                <a:ea typeface="Open Sans ExtraBold"/>
                <a:cs typeface="Open Sans ExtraBold"/>
                <a:sym typeface="Open Sans ExtraBold"/>
              </a:rPr>
              <a:t>4</a:t>
            </a:r>
            <a:endParaRPr sz="1600"/>
          </a:p>
        </p:txBody>
      </p:sp>
      <p:sp>
        <p:nvSpPr>
          <p:cNvPr id="505" name="Google Shape;505;p40"/>
          <p:cNvSpPr/>
          <p:nvPr/>
        </p:nvSpPr>
        <p:spPr>
          <a:xfrm>
            <a:off x="9699" y="4502961"/>
            <a:ext cx="455762" cy="441519"/>
          </a:xfrm>
          <a:custGeom>
            <a:avLst/>
            <a:gdLst/>
            <a:ahLst/>
            <a:cxnLst/>
            <a:rect l="l" t="t" r="r" b="b"/>
            <a:pathLst>
              <a:path w="1424256" h="1424256" extrusionOk="0">
                <a:moveTo>
                  <a:pt x="0" y="0"/>
                </a:moveTo>
                <a:lnTo>
                  <a:pt x="1424255" y="0"/>
                </a:lnTo>
                <a:lnTo>
                  <a:pt x="1424255" y="1424256"/>
                </a:lnTo>
                <a:lnTo>
                  <a:pt x="0" y="1424256"/>
                </a:lnTo>
                <a:lnTo>
                  <a:pt x="0" y="0"/>
                </a:lnTo>
                <a:close/>
              </a:path>
            </a:pathLst>
          </a:custGeom>
          <a:blipFill rotWithShape="1">
            <a:blip r:embed="rId3">
              <a:alphaModFix/>
            </a:blip>
            <a:stretch>
              <a:fillRect/>
            </a:stretch>
          </a:blipFill>
          <a:ln>
            <a:noFill/>
          </a:ln>
        </p:spPr>
      </p:sp>
      <p:sp>
        <p:nvSpPr>
          <p:cNvPr id="506" name="Google Shape;506;p40"/>
          <p:cNvSpPr txBox="1"/>
          <p:nvPr/>
        </p:nvSpPr>
        <p:spPr>
          <a:xfrm>
            <a:off x="90375" y="4562475"/>
            <a:ext cx="313800" cy="2463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1600" b="1">
                <a:solidFill>
                  <a:srgbClr val="FDFDFD"/>
                </a:solidFill>
                <a:latin typeface="Open Sans ExtraBold"/>
                <a:ea typeface="Open Sans ExtraBold"/>
                <a:cs typeface="Open Sans ExtraBold"/>
                <a:sym typeface="Open Sans ExtraBold"/>
              </a:rPr>
              <a:t>5</a:t>
            </a:r>
            <a:endParaRPr sz="1600"/>
          </a:p>
        </p:txBody>
      </p:sp>
      <p:sp>
        <p:nvSpPr>
          <p:cNvPr id="507" name="Google Shape;507;p40"/>
          <p:cNvSpPr/>
          <p:nvPr/>
        </p:nvSpPr>
        <p:spPr>
          <a:xfrm>
            <a:off x="511125" y="2581600"/>
            <a:ext cx="8516700" cy="7446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08" name="Google Shape;508;p40"/>
          <p:cNvSpPr/>
          <p:nvPr/>
        </p:nvSpPr>
        <p:spPr>
          <a:xfrm>
            <a:off x="226200" y="2580750"/>
            <a:ext cx="1875900" cy="744600"/>
          </a:xfrm>
          <a:prstGeom prst="roundRect">
            <a:avLst>
              <a:gd name="adj" fmla="val 16667"/>
            </a:avLst>
          </a:prstGeom>
          <a:solidFill>
            <a:srgbClr val="075EED"/>
          </a:solidFill>
          <a:ln w="9525" cap="flat" cmpd="sng">
            <a:solidFill>
              <a:srgbClr val="075EE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9" name="Google Shape;509;p40"/>
          <p:cNvSpPr txBox="1"/>
          <p:nvPr/>
        </p:nvSpPr>
        <p:spPr>
          <a:xfrm>
            <a:off x="466512" y="2610411"/>
            <a:ext cx="1331700" cy="440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300" b="1">
                <a:solidFill>
                  <a:srgbClr val="FFFFFF"/>
                </a:solidFill>
                <a:latin typeface="Fira Sans SemiBold"/>
                <a:ea typeface="Fira Sans SemiBold"/>
                <a:cs typeface="Fira Sans SemiBold"/>
                <a:sym typeface="Fira Sans SemiBold"/>
              </a:rPr>
              <a:t>Reduced Food Wastage</a:t>
            </a:r>
            <a:endParaRPr sz="700"/>
          </a:p>
        </p:txBody>
      </p:sp>
      <p:sp>
        <p:nvSpPr>
          <p:cNvPr id="510" name="Google Shape;510;p40"/>
          <p:cNvSpPr txBox="1"/>
          <p:nvPr/>
        </p:nvSpPr>
        <p:spPr>
          <a:xfrm>
            <a:off x="2238275" y="2597325"/>
            <a:ext cx="6678000" cy="4434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200"/>
              <a:t>Accurate demand forecasting through the online ordering system will help reduce food wastage, resulting in cost savings.</a:t>
            </a:r>
            <a:endParaRPr sz="1200"/>
          </a:p>
        </p:txBody>
      </p:sp>
      <p:sp>
        <p:nvSpPr>
          <p:cNvPr id="511" name="Google Shape;511;p40"/>
          <p:cNvSpPr/>
          <p:nvPr/>
        </p:nvSpPr>
        <p:spPr>
          <a:xfrm>
            <a:off x="24349" y="2806061"/>
            <a:ext cx="455762" cy="441519"/>
          </a:xfrm>
          <a:custGeom>
            <a:avLst/>
            <a:gdLst/>
            <a:ahLst/>
            <a:cxnLst/>
            <a:rect l="l" t="t" r="r" b="b"/>
            <a:pathLst>
              <a:path w="1424256" h="1424256" extrusionOk="0">
                <a:moveTo>
                  <a:pt x="0" y="0"/>
                </a:moveTo>
                <a:lnTo>
                  <a:pt x="1424255" y="0"/>
                </a:lnTo>
                <a:lnTo>
                  <a:pt x="1424255" y="1424256"/>
                </a:lnTo>
                <a:lnTo>
                  <a:pt x="0" y="1424256"/>
                </a:lnTo>
                <a:lnTo>
                  <a:pt x="0" y="0"/>
                </a:lnTo>
                <a:close/>
              </a:path>
            </a:pathLst>
          </a:custGeom>
          <a:blipFill rotWithShape="1">
            <a:blip r:embed="rId3">
              <a:alphaModFix/>
            </a:blip>
            <a:stretch>
              <a:fillRect/>
            </a:stretch>
          </a:blipFill>
          <a:ln>
            <a:noFill/>
          </a:ln>
        </p:spPr>
      </p:sp>
      <p:sp>
        <p:nvSpPr>
          <p:cNvPr id="512" name="Google Shape;512;p40"/>
          <p:cNvSpPr txBox="1"/>
          <p:nvPr/>
        </p:nvSpPr>
        <p:spPr>
          <a:xfrm>
            <a:off x="105025" y="2865575"/>
            <a:ext cx="313800" cy="2463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1600" b="1">
                <a:solidFill>
                  <a:srgbClr val="FDFDFD"/>
                </a:solidFill>
                <a:latin typeface="Open Sans ExtraBold"/>
                <a:ea typeface="Open Sans ExtraBold"/>
                <a:cs typeface="Open Sans ExtraBold"/>
                <a:sym typeface="Open Sans ExtraBold"/>
              </a:rPr>
              <a:t>3</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516"/>
        <p:cNvGrpSpPr/>
        <p:nvPr/>
      </p:nvGrpSpPr>
      <p:grpSpPr>
        <a:xfrm>
          <a:off x="0" y="0"/>
          <a:ext cx="0" cy="0"/>
          <a:chOff x="0" y="0"/>
          <a:chExt cx="0" cy="0"/>
        </a:xfrm>
      </p:grpSpPr>
      <p:sp>
        <p:nvSpPr>
          <p:cNvPr id="517" name="Google Shape;517;p41"/>
          <p:cNvSpPr txBox="1"/>
          <p:nvPr/>
        </p:nvSpPr>
        <p:spPr>
          <a:xfrm>
            <a:off x="317450" y="618452"/>
            <a:ext cx="8953500" cy="4553100"/>
          </a:xfrm>
          <a:prstGeom prst="rect">
            <a:avLst/>
          </a:prstGeom>
          <a:solidFill>
            <a:schemeClr val="lt1"/>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sp>
        <p:nvSpPr>
          <p:cNvPr id="518" name="Google Shape;518;p41"/>
          <p:cNvSpPr/>
          <p:nvPr/>
        </p:nvSpPr>
        <p:spPr>
          <a:xfrm>
            <a:off x="554550" y="661375"/>
            <a:ext cx="4380300" cy="4395600"/>
          </a:xfrm>
          <a:prstGeom prst="rect">
            <a:avLst/>
          </a:prstGeom>
          <a:solidFill>
            <a:srgbClr val="075EE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9" name="Google Shape;519;p41"/>
          <p:cNvSpPr txBox="1"/>
          <p:nvPr/>
        </p:nvSpPr>
        <p:spPr>
          <a:xfrm>
            <a:off x="1880900" y="108550"/>
            <a:ext cx="5400900" cy="369300"/>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 sz="2400" b="1">
                <a:solidFill>
                  <a:schemeClr val="dk1"/>
                </a:solidFill>
                <a:latin typeface="Open Sans ExtraBold"/>
                <a:ea typeface="Open Sans ExtraBold"/>
                <a:cs typeface="Open Sans ExtraBold"/>
                <a:sym typeface="Open Sans ExtraBold"/>
              </a:rPr>
              <a:t>Key Performance Indicators</a:t>
            </a:r>
            <a:endParaRPr sz="600">
              <a:solidFill>
                <a:schemeClr val="dk1"/>
              </a:solidFill>
            </a:endParaRPr>
          </a:p>
        </p:txBody>
      </p:sp>
      <p:sp>
        <p:nvSpPr>
          <p:cNvPr id="520" name="Google Shape;520;p41"/>
          <p:cNvSpPr txBox="1"/>
          <p:nvPr/>
        </p:nvSpPr>
        <p:spPr>
          <a:xfrm>
            <a:off x="642925" y="2915350"/>
            <a:ext cx="1679400" cy="369600"/>
          </a:xfrm>
          <a:prstGeom prst="rect">
            <a:avLst/>
          </a:prstGeom>
          <a:noFill/>
          <a:ln>
            <a:noFill/>
          </a:ln>
        </p:spPr>
        <p:txBody>
          <a:bodyPr spcFirstLastPara="1" wrap="square" lIns="0" tIns="0" rIns="0" bIns="0" anchor="t" anchorCtr="0">
            <a:spAutoFit/>
          </a:bodyPr>
          <a:lstStyle/>
          <a:p>
            <a:pPr marL="0" marR="0" lvl="0" indent="0" algn="ctr" rtl="0">
              <a:lnSpc>
                <a:spcPct val="140118"/>
              </a:lnSpc>
              <a:spcBef>
                <a:spcPts val="0"/>
              </a:spcBef>
              <a:spcAft>
                <a:spcPts val="0"/>
              </a:spcAft>
              <a:buNone/>
            </a:pPr>
            <a:r>
              <a:rPr lang="en" sz="1000">
                <a:solidFill>
                  <a:schemeClr val="lt1"/>
                </a:solidFill>
                <a:latin typeface="Poppins"/>
                <a:ea typeface="Poppins"/>
                <a:cs typeface="Poppins"/>
                <a:sym typeface="Poppins"/>
              </a:rPr>
              <a:t>Average Order Processing Time reduction</a:t>
            </a:r>
            <a:endParaRPr sz="700">
              <a:solidFill>
                <a:schemeClr val="lt1"/>
              </a:solidFill>
            </a:endParaRPr>
          </a:p>
        </p:txBody>
      </p:sp>
      <p:sp>
        <p:nvSpPr>
          <p:cNvPr id="521" name="Google Shape;521;p41"/>
          <p:cNvSpPr txBox="1"/>
          <p:nvPr/>
        </p:nvSpPr>
        <p:spPr>
          <a:xfrm>
            <a:off x="566733" y="2388342"/>
            <a:ext cx="1185300" cy="4311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 sz="2800" b="1">
                <a:solidFill>
                  <a:schemeClr val="lt1"/>
                </a:solidFill>
                <a:latin typeface="Open Sans ExtraBold"/>
                <a:ea typeface="Open Sans ExtraBold"/>
                <a:cs typeface="Open Sans ExtraBold"/>
                <a:sym typeface="Open Sans ExtraBold"/>
              </a:rPr>
              <a:t>6</a:t>
            </a:r>
            <a:r>
              <a:rPr lang="en" sz="2800" b="1" i="0" u="none" strike="noStrike" cap="none">
                <a:solidFill>
                  <a:schemeClr val="lt1"/>
                </a:solidFill>
                <a:latin typeface="Open Sans ExtraBold"/>
                <a:ea typeface="Open Sans ExtraBold"/>
                <a:cs typeface="Open Sans ExtraBold"/>
                <a:sym typeface="Open Sans ExtraBold"/>
              </a:rPr>
              <a:t>0%</a:t>
            </a:r>
            <a:endParaRPr sz="700">
              <a:solidFill>
                <a:schemeClr val="lt1"/>
              </a:solidFill>
            </a:endParaRPr>
          </a:p>
        </p:txBody>
      </p:sp>
      <p:pic>
        <p:nvPicPr>
          <p:cNvPr id="522" name="Google Shape;522;p41"/>
          <p:cNvPicPr preferRelativeResize="0"/>
          <p:nvPr/>
        </p:nvPicPr>
        <p:blipFill rotWithShape="1">
          <a:blip r:embed="rId3">
            <a:alphaModFix/>
          </a:blip>
          <a:srcRect/>
          <a:stretch/>
        </p:blipFill>
        <p:spPr>
          <a:xfrm>
            <a:off x="5003300" y="618450"/>
            <a:ext cx="4140701" cy="3761875"/>
          </a:xfrm>
          <a:prstGeom prst="rect">
            <a:avLst/>
          </a:prstGeom>
          <a:noFill/>
          <a:ln>
            <a:noFill/>
          </a:ln>
        </p:spPr>
      </p:pic>
      <p:sp>
        <p:nvSpPr>
          <p:cNvPr id="523" name="Google Shape;523;p41"/>
          <p:cNvSpPr txBox="1"/>
          <p:nvPr/>
        </p:nvSpPr>
        <p:spPr>
          <a:xfrm>
            <a:off x="716050" y="1128250"/>
            <a:ext cx="3762000" cy="1016700"/>
          </a:xfrm>
          <a:prstGeom prst="rect">
            <a:avLst/>
          </a:prstGeom>
          <a:noFill/>
          <a:ln>
            <a:noFill/>
          </a:ln>
        </p:spPr>
        <p:txBody>
          <a:bodyPr spcFirstLastPara="1" wrap="square" lIns="0" tIns="0" rIns="0" bIns="0" anchor="t" anchorCtr="0">
            <a:spAutoFit/>
          </a:bodyPr>
          <a:lstStyle/>
          <a:p>
            <a:pPr marL="0" marR="0" lvl="0" indent="0" algn="just" rtl="0">
              <a:lnSpc>
                <a:spcPct val="140118"/>
              </a:lnSpc>
              <a:spcBef>
                <a:spcPts val="0"/>
              </a:spcBef>
              <a:spcAft>
                <a:spcPts val="0"/>
              </a:spcAft>
              <a:buNone/>
            </a:pPr>
            <a:r>
              <a:rPr lang="en" sz="1000">
                <a:solidFill>
                  <a:schemeClr val="lt1"/>
                </a:solidFill>
                <a:latin typeface="Poppins"/>
                <a:ea typeface="Poppins"/>
                <a:cs typeface="Poppins"/>
                <a:sym typeface="Poppins"/>
              </a:rPr>
              <a:t>By tracking these KPIs, Unilever will gain insights into the performance of the online food ordering system, identify areas for improvement, and make data-driven decisions to optimize the system.</a:t>
            </a:r>
            <a:endParaRPr sz="1000">
              <a:solidFill>
                <a:schemeClr val="lt1"/>
              </a:solidFill>
              <a:latin typeface="Poppins"/>
              <a:ea typeface="Poppins"/>
              <a:cs typeface="Poppins"/>
              <a:sym typeface="Poppins"/>
            </a:endParaRPr>
          </a:p>
          <a:p>
            <a:pPr marL="0" marR="0" lvl="0" indent="0" algn="just" rtl="0">
              <a:lnSpc>
                <a:spcPct val="140118"/>
              </a:lnSpc>
              <a:spcBef>
                <a:spcPts val="0"/>
              </a:spcBef>
              <a:spcAft>
                <a:spcPts val="0"/>
              </a:spcAft>
              <a:buNone/>
            </a:pPr>
            <a:endParaRPr sz="1000">
              <a:solidFill>
                <a:schemeClr val="lt1"/>
              </a:solidFill>
              <a:latin typeface="Poppins"/>
              <a:ea typeface="Poppins"/>
              <a:cs typeface="Poppins"/>
              <a:sym typeface="Poppins"/>
            </a:endParaRPr>
          </a:p>
        </p:txBody>
      </p:sp>
      <p:sp>
        <p:nvSpPr>
          <p:cNvPr id="524" name="Google Shape;524;p41"/>
          <p:cNvSpPr txBox="1"/>
          <p:nvPr/>
        </p:nvSpPr>
        <p:spPr>
          <a:xfrm>
            <a:off x="2574425" y="2915350"/>
            <a:ext cx="1625700" cy="369600"/>
          </a:xfrm>
          <a:prstGeom prst="rect">
            <a:avLst/>
          </a:prstGeom>
          <a:noFill/>
          <a:ln>
            <a:noFill/>
          </a:ln>
        </p:spPr>
        <p:txBody>
          <a:bodyPr spcFirstLastPara="1" wrap="square" lIns="0" tIns="0" rIns="0" bIns="0" anchor="t" anchorCtr="0">
            <a:spAutoFit/>
          </a:bodyPr>
          <a:lstStyle/>
          <a:p>
            <a:pPr marL="0" marR="0" lvl="0" indent="0" algn="ctr" rtl="0">
              <a:lnSpc>
                <a:spcPct val="140118"/>
              </a:lnSpc>
              <a:spcBef>
                <a:spcPts val="0"/>
              </a:spcBef>
              <a:spcAft>
                <a:spcPts val="0"/>
              </a:spcAft>
              <a:buNone/>
            </a:pPr>
            <a:r>
              <a:rPr lang="en" sz="1000">
                <a:solidFill>
                  <a:schemeClr val="lt1"/>
                </a:solidFill>
                <a:latin typeface="Poppins"/>
                <a:ea typeface="Poppins"/>
                <a:cs typeface="Poppins"/>
                <a:sym typeface="Poppins"/>
              </a:rPr>
              <a:t>Customer Satisfaction Ratings</a:t>
            </a:r>
            <a:endParaRPr sz="700">
              <a:solidFill>
                <a:schemeClr val="lt1"/>
              </a:solidFill>
            </a:endParaRPr>
          </a:p>
        </p:txBody>
      </p:sp>
      <p:sp>
        <p:nvSpPr>
          <p:cNvPr id="525" name="Google Shape;525;p41"/>
          <p:cNvSpPr txBox="1"/>
          <p:nvPr/>
        </p:nvSpPr>
        <p:spPr>
          <a:xfrm>
            <a:off x="2574425" y="2388350"/>
            <a:ext cx="1480200" cy="4311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 sz="2800" b="1">
                <a:solidFill>
                  <a:schemeClr val="lt1"/>
                </a:solidFill>
                <a:latin typeface="Open Sans ExtraBold"/>
                <a:ea typeface="Open Sans ExtraBold"/>
                <a:cs typeface="Open Sans ExtraBold"/>
                <a:sym typeface="Open Sans ExtraBold"/>
              </a:rPr>
              <a:t>8.5/10</a:t>
            </a:r>
            <a:endParaRPr sz="700">
              <a:solidFill>
                <a:schemeClr val="lt1"/>
              </a:solidFill>
            </a:endParaRPr>
          </a:p>
        </p:txBody>
      </p:sp>
      <p:sp>
        <p:nvSpPr>
          <p:cNvPr id="526" name="Google Shape;526;p41"/>
          <p:cNvSpPr txBox="1"/>
          <p:nvPr/>
        </p:nvSpPr>
        <p:spPr>
          <a:xfrm>
            <a:off x="566733" y="3874220"/>
            <a:ext cx="1185300" cy="369600"/>
          </a:xfrm>
          <a:prstGeom prst="rect">
            <a:avLst/>
          </a:prstGeom>
          <a:noFill/>
          <a:ln>
            <a:noFill/>
          </a:ln>
        </p:spPr>
        <p:txBody>
          <a:bodyPr spcFirstLastPara="1" wrap="square" lIns="0" tIns="0" rIns="0" bIns="0" anchor="t" anchorCtr="0">
            <a:spAutoFit/>
          </a:bodyPr>
          <a:lstStyle/>
          <a:p>
            <a:pPr marL="0" marR="0" lvl="0" indent="0" algn="ctr" rtl="0">
              <a:lnSpc>
                <a:spcPct val="140118"/>
              </a:lnSpc>
              <a:spcBef>
                <a:spcPts val="0"/>
              </a:spcBef>
              <a:spcAft>
                <a:spcPts val="0"/>
              </a:spcAft>
              <a:buNone/>
            </a:pPr>
            <a:r>
              <a:rPr lang="en" sz="1000">
                <a:solidFill>
                  <a:schemeClr val="lt1"/>
                </a:solidFill>
                <a:latin typeface="Poppins"/>
                <a:ea typeface="Poppins"/>
                <a:cs typeface="Poppins"/>
                <a:sym typeface="Poppins"/>
              </a:rPr>
              <a:t>Food Wastage Reduction</a:t>
            </a:r>
            <a:endParaRPr sz="700">
              <a:solidFill>
                <a:schemeClr val="lt1"/>
              </a:solidFill>
            </a:endParaRPr>
          </a:p>
        </p:txBody>
      </p:sp>
      <p:sp>
        <p:nvSpPr>
          <p:cNvPr id="527" name="Google Shape;527;p41"/>
          <p:cNvSpPr txBox="1"/>
          <p:nvPr/>
        </p:nvSpPr>
        <p:spPr>
          <a:xfrm>
            <a:off x="566733" y="3347223"/>
            <a:ext cx="1185300" cy="4311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 sz="2800" b="1">
                <a:solidFill>
                  <a:schemeClr val="lt1"/>
                </a:solidFill>
                <a:latin typeface="Open Sans ExtraBold"/>
                <a:ea typeface="Open Sans ExtraBold"/>
                <a:cs typeface="Open Sans ExtraBold"/>
                <a:sym typeface="Open Sans ExtraBold"/>
              </a:rPr>
              <a:t>7</a:t>
            </a:r>
            <a:r>
              <a:rPr lang="en" sz="2800" b="1" i="0" u="none" strike="noStrike" cap="none">
                <a:solidFill>
                  <a:schemeClr val="lt1"/>
                </a:solidFill>
                <a:latin typeface="Open Sans ExtraBold"/>
                <a:ea typeface="Open Sans ExtraBold"/>
                <a:cs typeface="Open Sans ExtraBold"/>
                <a:sym typeface="Open Sans ExtraBold"/>
              </a:rPr>
              <a:t>0%</a:t>
            </a:r>
            <a:endParaRPr sz="700">
              <a:solidFill>
                <a:schemeClr val="lt1"/>
              </a:solidFill>
            </a:endParaRPr>
          </a:p>
        </p:txBody>
      </p:sp>
      <p:sp>
        <p:nvSpPr>
          <p:cNvPr id="528" name="Google Shape;528;p41"/>
          <p:cNvSpPr txBox="1"/>
          <p:nvPr/>
        </p:nvSpPr>
        <p:spPr>
          <a:xfrm>
            <a:off x="2726823" y="3874225"/>
            <a:ext cx="1480200" cy="369600"/>
          </a:xfrm>
          <a:prstGeom prst="rect">
            <a:avLst/>
          </a:prstGeom>
          <a:noFill/>
          <a:ln>
            <a:noFill/>
          </a:ln>
        </p:spPr>
        <p:txBody>
          <a:bodyPr spcFirstLastPara="1" wrap="square" lIns="0" tIns="0" rIns="0" bIns="0" anchor="t" anchorCtr="0">
            <a:spAutoFit/>
          </a:bodyPr>
          <a:lstStyle/>
          <a:p>
            <a:pPr marL="0" marR="0" lvl="0" indent="0" algn="ctr" rtl="0">
              <a:lnSpc>
                <a:spcPct val="140118"/>
              </a:lnSpc>
              <a:spcBef>
                <a:spcPts val="0"/>
              </a:spcBef>
              <a:spcAft>
                <a:spcPts val="0"/>
              </a:spcAft>
              <a:buNone/>
            </a:pPr>
            <a:r>
              <a:rPr lang="en" sz="1000">
                <a:solidFill>
                  <a:schemeClr val="lt1"/>
                </a:solidFill>
                <a:latin typeface="Poppins"/>
                <a:ea typeface="Poppins"/>
                <a:cs typeface="Poppins"/>
                <a:sym typeface="Poppins"/>
              </a:rPr>
              <a:t>Increase in Employee Satisfaction Scores</a:t>
            </a:r>
            <a:endParaRPr sz="700">
              <a:solidFill>
                <a:schemeClr val="lt1"/>
              </a:solidFill>
            </a:endParaRPr>
          </a:p>
        </p:txBody>
      </p:sp>
      <p:sp>
        <p:nvSpPr>
          <p:cNvPr id="529" name="Google Shape;529;p41"/>
          <p:cNvSpPr txBox="1"/>
          <p:nvPr/>
        </p:nvSpPr>
        <p:spPr>
          <a:xfrm>
            <a:off x="2726831" y="3347223"/>
            <a:ext cx="1185300" cy="4311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 sz="2800" b="1">
                <a:solidFill>
                  <a:schemeClr val="lt1"/>
                </a:solidFill>
                <a:latin typeface="Open Sans ExtraBold"/>
                <a:ea typeface="Open Sans ExtraBold"/>
                <a:cs typeface="Open Sans ExtraBold"/>
                <a:sym typeface="Open Sans ExtraBold"/>
              </a:rPr>
              <a:t>50</a:t>
            </a:r>
            <a:r>
              <a:rPr lang="en" sz="2800" b="1" i="0" u="none" strike="noStrike" cap="none">
                <a:solidFill>
                  <a:schemeClr val="lt1"/>
                </a:solidFill>
                <a:latin typeface="Open Sans ExtraBold"/>
                <a:ea typeface="Open Sans ExtraBold"/>
                <a:cs typeface="Open Sans ExtraBold"/>
                <a:sym typeface="Open Sans ExtraBold"/>
              </a:rPr>
              <a:t>%</a:t>
            </a:r>
            <a:endParaRPr sz="700">
              <a:solidFill>
                <a:schemeClr val="lt1"/>
              </a:solidFill>
            </a:endParaRPr>
          </a:p>
        </p:txBody>
      </p:sp>
      <p:grpSp>
        <p:nvGrpSpPr>
          <p:cNvPr id="530" name="Google Shape;530;p41"/>
          <p:cNvGrpSpPr/>
          <p:nvPr/>
        </p:nvGrpSpPr>
        <p:grpSpPr>
          <a:xfrm>
            <a:off x="7619001" y="4145295"/>
            <a:ext cx="3761890" cy="3761890"/>
            <a:chOff x="0" y="0"/>
            <a:chExt cx="812800" cy="812800"/>
          </a:xfrm>
        </p:grpSpPr>
        <p:sp>
          <p:nvSpPr>
            <p:cNvPr id="531" name="Google Shape;531;p4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5EED">
                <a:alpha val="95294"/>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32" name="Google Shape;532;p41"/>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33" name="Google Shape;533;p41"/>
          <p:cNvGrpSpPr/>
          <p:nvPr/>
        </p:nvGrpSpPr>
        <p:grpSpPr>
          <a:xfrm>
            <a:off x="-1862136" y="-2240193"/>
            <a:ext cx="2962250" cy="2962250"/>
            <a:chOff x="0" y="0"/>
            <a:chExt cx="812800" cy="812800"/>
          </a:xfrm>
        </p:grpSpPr>
        <p:sp>
          <p:nvSpPr>
            <p:cNvPr id="534" name="Google Shape;534;p4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5EED">
                <a:alpha val="95294"/>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35" name="Google Shape;535;p41"/>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36" name="Google Shape;536;p41"/>
          <p:cNvSpPr txBox="1"/>
          <p:nvPr/>
        </p:nvSpPr>
        <p:spPr>
          <a:xfrm>
            <a:off x="715500" y="732700"/>
            <a:ext cx="997200" cy="384900"/>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 sz="2500" b="1">
                <a:solidFill>
                  <a:schemeClr val="lt1"/>
                </a:solidFill>
                <a:latin typeface="Open Sans ExtraBold"/>
                <a:ea typeface="Open Sans ExtraBold"/>
                <a:cs typeface="Open Sans ExtraBold"/>
                <a:sym typeface="Open Sans ExtraBold"/>
              </a:rPr>
              <a:t>KPIs</a:t>
            </a:r>
            <a:endParaRPr sz="700">
              <a:solidFill>
                <a:schemeClr val="lt1"/>
              </a:solidFill>
            </a:endParaRPr>
          </a:p>
        </p:txBody>
      </p:sp>
      <p:sp>
        <p:nvSpPr>
          <p:cNvPr id="537" name="Google Shape;537;p41"/>
          <p:cNvSpPr txBox="1"/>
          <p:nvPr/>
        </p:nvSpPr>
        <p:spPr>
          <a:xfrm>
            <a:off x="5987675" y="695800"/>
            <a:ext cx="2473500" cy="369600"/>
          </a:xfrm>
          <a:prstGeom prst="rect">
            <a:avLst/>
          </a:prstGeom>
          <a:noFill/>
          <a:ln>
            <a:noFill/>
          </a:ln>
        </p:spPr>
        <p:txBody>
          <a:bodyPr spcFirstLastPara="1" wrap="square" lIns="0" tIns="0" rIns="0" bIns="0" anchor="t" anchorCtr="0">
            <a:spAutoFit/>
          </a:bodyPr>
          <a:lstStyle/>
          <a:p>
            <a:pPr marL="0" marR="0" lvl="0" indent="0" algn="ctr" rtl="0">
              <a:lnSpc>
                <a:spcPct val="140118"/>
              </a:lnSpc>
              <a:spcBef>
                <a:spcPts val="0"/>
              </a:spcBef>
              <a:spcAft>
                <a:spcPts val="0"/>
              </a:spcAft>
              <a:buNone/>
            </a:pPr>
            <a:r>
              <a:rPr lang="en" sz="1000">
                <a:solidFill>
                  <a:schemeClr val="dk1"/>
                </a:solidFill>
                <a:latin typeface="Poppins"/>
                <a:ea typeface="Poppins"/>
                <a:cs typeface="Poppins"/>
                <a:sym typeface="Poppins"/>
              </a:rPr>
              <a:t>Total number  Feedback/complaints from Employees</a:t>
            </a:r>
            <a:endParaRPr sz="700">
              <a:solidFill>
                <a:schemeClr val="dk1"/>
              </a:solidFill>
            </a:endParaRPr>
          </a:p>
        </p:txBody>
      </p:sp>
      <p:sp>
        <p:nvSpPr>
          <p:cNvPr id="538" name="Google Shape;538;p41"/>
          <p:cNvSpPr/>
          <p:nvPr/>
        </p:nvSpPr>
        <p:spPr>
          <a:xfrm>
            <a:off x="5476728" y="4223616"/>
            <a:ext cx="186944" cy="18694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solidFill>
          <a:ln w="38100" cap="sq" cmpd="sng">
            <a:solidFill>
              <a:srgbClr val="47C5FB"/>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539" name="Google Shape;539;p41"/>
          <p:cNvGrpSpPr/>
          <p:nvPr/>
        </p:nvGrpSpPr>
        <p:grpSpPr>
          <a:xfrm>
            <a:off x="5476728" y="4528416"/>
            <a:ext cx="186781" cy="186781"/>
            <a:chOff x="0" y="0"/>
            <a:chExt cx="812800" cy="812800"/>
          </a:xfrm>
        </p:grpSpPr>
        <p:sp>
          <p:nvSpPr>
            <p:cNvPr id="540" name="Google Shape;540;p4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a:ln w="38100" cap="sq" cmpd="sng">
              <a:solidFill>
                <a:srgbClr val="00569E"/>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41" name="Google Shape;541;p41"/>
            <p:cNvSpPr txBox="1"/>
            <p:nvPr/>
          </p:nvSpPr>
          <p:spPr>
            <a:xfrm>
              <a:off x="76200" y="28575"/>
              <a:ext cx="660300" cy="708000"/>
            </a:xfrm>
            <a:prstGeom prst="rect">
              <a:avLst/>
            </a:prstGeom>
            <a:solidFill>
              <a:srgbClr val="00569E"/>
            </a:solid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42" name="Google Shape;542;p41"/>
          <p:cNvGrpSpPr/>
          <p:nvPr/>
        </p:nvGrpSpPr>
        <p:grpSpPr>
          <a:xfrm>
            <a:off x="5476728" y="4833216"/>
            <a:ext cx="186781" cy="186781"/>
            <a:chOff x="0" y="0"/>
            <a:chExt cx="812800" cy="812800"/>
          </a:xfrm>
        </p:grpSpPr>
        <p:sp>
          <p:nvSpPr>
            <p:cNvPr id="543" name="Google Shape;543;p4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237D"/>
            </a:solidFill>
            <a:ln w="38100" cap="sq" cmpd="sng">
              <a:solidFill>
                <a:srgbClr val="00569E"/>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44" name="Google Shape;544;p41"/>
            <p:cNvSpPr txBox="1"/>
            <p:nvPr/>
          </p:nvSpPr>
          <p:spPr>
            <a:xfrm>
              <a:off x="76200" y="28575"/>
              <a:ext cx="660300" cy="708000"/>
            </a:xfrm>
            <a:prstGeom prst="rect">
              <a:avLst/>
            </a:prstGeom>
            <a:solidFill>
              <a:srgbClr val="01237D"/>
            </a:solid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45" name="Google Shape;545;p41"/>
          <p:cNvSpPr txBox="1"/>
          <p:nvPr/>
        </p:nvSpPr>
        <p:spPr>
          <a:xfrm>
            <a:off x="566725" y="4561300"/>
            <a:ext cx="4005300" cy="585300"/>
          </a:xfrm>
          <a:prstGeom prst="rect">
            <a:avLst/>
          </a:prstGeom>
          <a:noFill/>
          <a:ln>
            <a:noFill/>
          </a:ln>
        </p:spPr>
        <p:txBody>
          <a:bodyPr spcFirstLastPara="1" wrap="square" lIns="0" tIns="0" rIns="0" bIns="0" anchor="t" anchorCtr="0">
            <a:spAutoFit/>
          </a:bodyPr>
          <a:lstStyle/>
          <a:p>
            <a:pPr marL="0" marR="0" lvl="0" indent="0" algn="just" rtl="0">
              <a:lnSpc>
                <a:spcPct val="140118"/>
              </a:lnSpc>
              <a:spcBef>
                <a:spcPts val="0"/>
              </a:spcBef>
              <a:spcAft>
                <a:spcPts val="0"/>
              </a:spcAft>
              <a:buNone/>
            </a:pPr>
            <a:r>
              <a:rPr lang="en" sz="1000" b="1">
                <a:solidFill>
                  <a:schemeClr val="lt1"/>
                </a:solidFill>
                <a:latin typeface="Poppins"/>
                <a:ea typeface="Poppins"/>
                <a:cs typeface="Poppins"/>
                <a:sym typeface="Poppins"/>
              </a:rPr>
              <a:t>Return on Investment (ROI)</a:t>
            </a:r>
            <a:r>
              <a:rPr lang="en" sz="1000">
                <a:solidFill>
                  <a:schemeClr val="lt1"/>
                </a:solidFill>
                <a:latin typeface="Poppins"/>
                <a:ea typeface="Poppins"/>
                <a:cs typeface="Poppins"/>
                <a:sym typeface="Poppins"/>
              </a:rPr>
              <a:t>: Achieve a positive ROI within one years of system implementation.</a:t>
            </a:r>
            <a:endParaRPr sz="1000">
              <a:solidFill>
                <a:schemeClr val="lt1"/>
              </a:solidFill>
              <a:latin typeface="Poppins"/>
              <a:ea typeface="Poppins"/>
              <a:cs typeface="Poppins"/>
              <a:sym typeface="Poppins"/>
            </a:endParaRPr>
          </a:p>
          <a:p>
            <a:pPr marL="0" marR="0" lvl="0" indent="0" algn="just" rtl="0">
              <a:lnSpc>
                <a:spcPct val="140118"/>
              </a:lnSpc>
              <a:spcBef>
                <a:spcPts val="0"/>
              </a:spcBef>
              <a:spcAft>
                <a:spcPts val="0"/>
              </a:spcAft>
              <a:buNone/>
            </a:pPr>
            <a:endParaRPr sz="1000">
              <a:solidFill>
                <a:schemeClr val="lt1"/>
              </a:solidFill>
              <a:latin typeface="Poppins"/>
              <a:ea typeface="Poppins"/>
              <a:cs typeface="Poppins"/>
              <a:sym typeface="Poppins"/>
            </a:endParaRPr>
          </a:p>
        </p:txBody>
      </p:sp>
      <p:sp>
        <p:nvSpPr>
          <p:cNvPr id="546" name="Google Shape;546;p41"/>
          <p:cNvSpPr txBox="1"/>
          <p:nvPr/>
        </p:nvSpPr>
        <p:spPr>
          <a:xfrm>
            <a:off x="5834000" y="4223650"/>
            <a:ext cx="1185300" cy="153900"/>
          </a:xfrm>
          <a:prstGeom prst="rect">
            <a:avLst/>
          </a:prstGeom>
          <a:noFill/>
          <a:ln>
            <a:noFill/>
          </a:ln>
        </p:spPr>
        <p:txBody>
          <a:bodyPr spcFirstLastPara="1" wrap="square" lIns="0" tIns="0" rIns="0" bIns="0" anchor="t" anchorCtr="0">
            <a:spAutoFit/>
          </a:bodyPr>
          <a:lstStyle/>
          <a:p>
            <a:pPr marL="0" marR="0" lvl="0" indent="0" algn="ctr" rtl="0">
              <a:lnSpc>
                <a:spcPct val="140118"/>
              </a:lnSpc>
              <a:spcBef>
                <a:spcPts val="0"/>
              </a:spcBef>
              <a:spcAft>
                <a:spcPts val="0"/>
              </a:spcAft>
              <a:buNone/>
            </a:pPr>
            <a:r>
              <a:rPr lang="en" sz="1000">
                <a:solidFill>
                  <a:schemeClr val="dk1"/>
                </a:solidFill>
                <a:latin typeface="Poppins"/>
                <a:ea typeface="Poppins"/>
                <a:cs typeface="Poppins"/>
                <a:sym typeface="Poppins"/>
              </a:rPr>
              <a:t>Complaints</a:t>
            </a:r>
            <a:endParaRPr sz="700">
              <a:solidFill>
                <a:schemeClr val="dk1"/>
              </a:solidFill>
            </a:endParaRPr>
          </a:p>
        </p:txBody>
      </p:sp>
      <p:sp>
        <p:nvSpPr>
          <p:cNvPr id="547" name="Google Shape;547;p41"/>
          <p:cNvSpPr txBox="1"/>
          <p:nvPr/>
        </p:nvSpPr>
        <p:spPr>
          <a:xfrm>
            <a:off x="5986400" y="4502550"/>
            <a:ext cx="1625700" cy="153900"/>
          </a:xfrm>
          <a:prstGeom prst="rect">
            <a:avLst/>
          </a:prstGeom>
          <a:noFill/>
          <a:ln>
            <a:noFill/>
          </a:ln>
        </p:spPr>
        <p:txBody>
          <a:bodyPr spcFirstLastPara="1" wrap="square" lIns="0" tIns="0" rIns="0" bIns="0" anchor="t" anchorCtr="0">
            <a:spAutoFit/>
          </a:bodyPr>
          <a:lstStyle/>
          <a:p>
            <a:pPr marL="0" marR="0" lvl="0" indent="0" algn="ctr" rtl="0">
              <a:lnSpc>
                <a:spcPct val="140118"/>
              </a:lnSpc>
              <a:spcBef>
                <a:spcPts val="0"/>
              </a:spcBef>
              <a:spcAft>
                <a:spcPts val="0"/>
              </a:spcAft>
              <a:buNone/>
            </a:pPr>
            <a:r>
              <a:rPr lang="en" sz="1000">
                <a:solidFill>
                  <a:schemeClr val="dk1"/>
                </a:solidFill>
                <a:latin typeface="Poppins"/>
                <a:ea typeface="Poppins"/>
                <a:cs typeface="Poppins"/>
                <a:sym typeface="Poppins"/>
              </a:rPr>
              <a:t>Suggestions/feedback</a:t>
            </a:r>
            <a:endParaRPr sz="700">
              <a:solidFill>
                <a:schemeClr val="dk1"/>
              </a:solidFill>
            </a:endParaRPr>
          </a:p>
        </p:txBody>
      </p:sp>
      <p:sp>
        <p:nvSpPr>
          <p:cNvPr id="548" name="Google Shape;548;p41"/>
          <p:cNvSpPr txBox="1"/>
          <p:nvPr/>
        </p:nvSpPr>
        <p:spPr>
          <a:xfrm>
            <a:off x="5925125" y="4781450"/>
            <a:ext cx="857100" cy="153900"/>
          </a:xfrm>
          <a:prstGeom prst="rect">
            <a:avLst/>
          </a:prstGeom>
          <a:noFill/>
          <a:ln>
            <a:noFill/>
          </a:ln>
        </p:spPr>
        <p:txBody>
          <a:bodyPr spcFirstLastPara="1" wrap="square" lIns="0" tIns="0" rIns="0" bIns="0" anchor="t" anchorCtr="0">
            <a:spAutoFit/>
          </a:bodyPr>
          <a:lstStyle/>
          <a:p>
            <a:pPr marL="0" marR="0" lvl="0" indent="0" algn="ctr" rtl="0">
              <a:lnSpc>
                <a:spcPct val="140118"/>
              </a:lnSpc>
              <a:spcBef>
                <a:spcPts val="0"/>
              </a:spcBef>
              <a:spcAft>
                <a:spcPts val="0"/>
              </a:spcAft>
              <a:buNone/>
            </a:pPr>
            <a:r>
              <a:rPr lang="en" sz="1000">
                <a:solidFill>
                  <a:schemeClr val="dk1"/>
                </a:solidFill>
                <a:latin typeface="Poppins"/>
                <a:ea typeface="Poppins"/>
                <a:cs typeface="Poppins"/>
                <a:sym typeface="Poppins"/>
              </a:rPr>
              <a:t>Enquiries</a:t>
            </a:r>
            <a:endParaRPr sz="7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552"/>
        <p:cNvGrpSpPr/>
        <p:nvPr/>
      </p:nvGrpSpPr>
      <p:grpSpPr>
        <a:xfrm>
          <a:off x="0" y="0"/>
          <a:ext cx="0" cy="0"/>
          <a:chOff x="0" y="0"/>
          <a:chExt cx="0" cy="0"/>
        </a:xfrm>
      </p:grpSpPr>
      <p:grpSp>
        <p:nvGrpSpPr>
          <p:cNvPr id="553" name="Google Shape;553;p42"/>
          <p:cNvGrpSpPr/>
          <p:nvPr/>
        </p:nvGrpSpPr>
        <p:grpSpPr>
          <a:xfrm>
            <a:off x="-3328141" y="-1222950"/>
            <a:ext cx="7589439" cy="7589439"/>
            <a:chOff x="0" y="0"/>
            <a:chExt cx="812800" cy="812800"/>
          </a:xfrm>
        </p:grpSpPr>
        <p:sp>
          <p:nvSpPr>
            <p:cNvPr id="554" name="Google Shape;554;p4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075EE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55" name="Google Shape;555;p42"/>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56" name="Google Shape;556;p42"/>
          <p:cNvSpPr/>
          <p:nvPr/>
        </p:nvSpPr>
        <p:spPr>
          <a:xfrm>
            <a:off x="-3003921" y="-898730"/>
            <a:ext cx="6941312" cy="6941312"/>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66CB"/>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57" name="Google Shape;557;p42"/>
          <p:cNvSpPr txBox="1"/>
          <p:nvPr/>
        </p:nvSpPr>
        <p:spPr>
          <a:xfrm>
            <a:off x="514350" y="1699719"/>
            <a:ext cx="3016800" cy="923700"/>
          </a:xfrm>
          <a:prstGeom prst="rect">
            <a:avLst/>
          </a:prstGeom>
          <a:noFill/>
          <a:ln>
            <a:noFill/>
          </a:ln>
        </p:spPr>
        <p:txBody>
          <a:bodyPr spcFirstLastPara="1" wrap="square" lIns="0" tIns="0" rIns="0" bIns="0" anchor="t" anchorCtr="0">
            <a:spAutoFit/>
          </a:bodyPr>
          <a:lstStyle/>
          <a:p>
            <a:pPr marL="0" marR="0" lvl="0" indent="0" algn="l" rtl="0">
              <a:lnSpc>
                <a:spcPct val="140021"/>
              </a:lnSpc>
              <a:spcBef>
                <a:spcPts val="0"/>
              </a:spcBef>
              <a:spcAft>
                <a:spcPts val="0"/>
              </a:spcAft>
              <a:buNone/>
            </a:pPr>
            <a:r>
              <a:rPr lang="en" sz="2500" b="1">
                <a:solidFill>
                  <a:srgbClr val="FDFDFD"/>
                </a:solidFill>
                <a:latin typeface="Open Sans ExtraBold"/>
                <a:ea typeface="Open Sans ExtraBold"/>
                <a:cs typeface="Open Sans ExtraBold"/>
                <a:sym typeface="Open Sans ExtraBold"/>
              </a:rPr>
              <a:t>Implementation Risks</a:t>
            </a:r>
            <a:endParaRPr sz="2500"/>
          </a:p>
        </p:txBody>
      </p:sp>
      <p:sp>
        <p:nvSpPr>
          <p:cNvPr id="558" name="Google Shape;558;p42"/>
          <p:cNvSpPr txBox="1"/>
          <p:nvPr/>
        </p:nvSpPr>
        <p:spPr>
          <a:xfrm>
            <a:off x="4416650" y="275625"/>
            <a:ext cx="4527600" cy="480300"/>
          </a:xfrm>
          <a:prstGeom prst="rect">
            <a:avLst/>
          </a:prstGeom>
          <a:noFill/>
          <a:ln>
            <a:noFill/>
          </a:ln>
        </p:spPr>
        <p:txBody>
          <a:bodyPr spcFirstLastPara="1" wrap="square" lIns="0" tIns="0" rIns="0" bIns="0" anchor="t" anchorCtr="0">
            <a:spAutoFit/>
          </a:bodyPr>
          <a:lstStyle/>
          <a:p>
            <a:pPr marL="0" marR="0" lvl="0" indent="0" algn="just" rtl="0">
              <a:lnSpc>
                <a:spcPct val="140011"/>
              </a:lnSpc>
              <a:spcBef>
                <a:spcPts val="0"/>
              </a:spcBef>
              <a:spcAft>
                <a:spcPts val="0"/>
              </a:spcAft>
              <a:buNone/>
            </a:pPr>
            <a:r>
              <a:rPr lang="en" sz="1300">
                <a:solidFill>
                  <a:srgbClr val="145DA0"/>
                </a:solidFill>
                <a:latin typeface="Poppins"/>
                <a:ea typeface="Poppins"/>
                <a:cs typeface="Poppins"/>
                <a:sym typeface="Poppins"/>
              </a:rPr>
              <a:t>Operational Challenges of this ordering system are:</a:t>
            </a:r>
            <a:endParaRPr sz="1300">
              <a:solidFill>
                <a:srgbClr val="145DA0"/>
              </a:solidFill>
              <a:latin typeface="Poppins"/>
              <a:ea typeface="Poppins"/>
              <a:cs typeface="Poppins"/>
              <a:sym typeface="Poppins"/>
            </a:endParaRPr>
          </a:p>
          <a:p>
            <a:pPr marL="0" marR="0" lvl="0" indent="0" algn="just" rtl="0">
              <a:lnSpc>
                <a:spcPct val="140011"/>
              </a:lnSpc>
              <a:spcBef>
                <a:spcPts val="0"/>
              </a:spcBef>
              <a:spcAft>
                <a:spcPts val="0"/>
              </a:spcAft>
              <a:buNone/>
            </a:pPr>
            <a:endParaRPr sz="1300">
              <a:solidFill>
                <a:srgbClr val="145DA0"/>
              </a:solidFill>
              <a:latin typeface="Poppins"/>
              <a:ea typeface="Poppins"/>
              <a:cs typeface="Poppins"/>
              <a:sym typeface="Poppins"/>
            </a:endParaRPr>
          </a:p>
        </p:txBody>
      </p:sp>
      <p:sp>
        <p:nvSpPr>
          <p:cNvPr id="559" name="Google Shape;559;p42"/>
          <p:cNvSpPr txBox="1"/>
          <p:nvPr/>
        </p:nvSpPr>
        <p:spPr>
          <a:xfrm>
            <a:off x="5088175" y="2229088"/>
            <a:ext cx="3951900" cy="643500"/>
          </a:xfrm>
          <a:prstGeom prst="rect">
            <a:avLst/>
          </a:prstGeom>
          <a:noFill/>
          <a:ln>
            <a:noFill/>
          </a:ln>
        </p:spPr>
        <p:txBody>
          <a:bodyPr spcFirstLastPara="1" wrap="square" lIns="0" tIns="0" rIns="0" bIns="0" anchor="t" anchorCtr="0">
            <a:spAutoFit/>
          </a:bodyPr>
          <a:lstStyle/>
          <a:p>
            <a:pPr marL="0" marR="0" lvl="0" indent="0" algn="just" rtl="0">
              <a:lnSpc>
                <a:spcPct val="140011"/>
              </a:lnSpc>
              <a:spcBef>
                <a:spcPts val="0"/>
              </a:spcBef>
              <a:spcAft>
                <a:spcPts val="0"/>
              </a:spcAft>
              <a:buNone/>
            </a:pPr>
            <a:r>
              <a:rPr lang="en" sz="1100">
                <a:solidFill>
                  <a:srgbClr val="145DA0"/>
                </a:solidFill>
                <a:latin typeface="Poppins"/>
                <a:ea typeface="Poppins"/>
                <a:cs typeface="Poppins"/>
                <a:sym typeface="Poppins"/>
              </a:rPr>
              <a:t>System Usability: Ensuring the system is user-friendly for both employees and canteen staff can be a problem to the people who are not tech- savvy.</a:t>
            </a:r>
            <a:endParaRPr sz="1100">
              <a:solidFill>
                <a:srgbClr val="145DA0"/>
              </a:solidFill>
              <a:latin typeface="Poppins"/>
              <a:ea typeface="Poppins"/>
              <a:cs typeface="Poppins"/>
              <a:sym typeface="Poppins"/>
            </a:endParaRPr>
          </a:p>
        </p:txBody>
      </p:sp>
      <p:sp>
        <p:nvSpPr>
          <p:cNvPr id="560" name="Google Shape;560;p42"/>
          <p:cNvSpPr/>
          <p:nvPr/>
        </p:nvSpPr>
        <p:spPr>
          <a:xfrm>
            <a:off x="4347245" y="3711099"/>
            <a:ext cx="512732" cy="494929"/>
          </a:xfrm>
          <a:custGeom>
            <a:avLst/>
            <a:gdLst/>
            <a:ahLst/>
            <a:cxnLst/>
            <a:rect l="l" t="t" r="r" b="b"/>
            <a:pathLst>
              <a:path w="1424256" h="1424256" extrusionOk="0">
                <a:moveTo>
                  <a:pt x="0" y="0"/>
                </a:moveTo>
                <a:lnTo>
                  <a:pt x="1424256" y="0"/>
                </a:lnTo>
                <a:lnTo>
                  <a:pt x="1424256" y="1424256"/>
                </a:lnTo>
                <a:lnTo>
                  <a:pt x="0" y="1424256"/>
                </a:lnTo>
                <a:lnTo>
                  <a:pt x="0" y="0"/>
                </a:lnTo>
                <a:close/>
              </a:path>
            </a:pathLst>
          </a:custGeom>
          <a:blipFill rotWithShape="1">
            <a:blip r:embed="rId3">
              <a:alphaModFix/>
            </a:blip>
            <a:stretch>
              <a:fillRect/>
            </a:stretch>
          </a:blipFill>
          <a:ln>
            <a:noFill/>
          </a:ln>
        </p:spPr>
      </p:sp>
      <p:grpSp>
        <p:nvGrpSpPr>
          <p:cNvPr id="561" name="Google Shape;561;p42"/>
          <p:cNvGrpSpPr/>
          <p:nvPr/>
        </p:nvGrpSpPr>
        <p:grpSpPr>
          <a:xfrm>
            <a:off x="4347107" y="704799"/>
            <a:ext cx="513017" cy="494644"/>
            <a:chOff x="4499400" y="3067021"/>
            <a:chExt cx="712128" cy="712128"/>
          </a:xfrm>
        </p:grpSpPr>
        <p:sp>
          <p:nvSpPr>
            <p:cNvPr id="562" name="Google Shape;562;p42"/>
            <p:cNvSpPr/>
            <p:nvPr/>
          </p:nvSpPr>
          <p:spPr>
            <a:xfrm>
              <a:off x="4499400" y="3067021"/>
              <a:ext cx="712128" cy="712128"/>
            </a:xfrm>
            <a:custGeom>
              <a:avLst/>
              <a:gdLst/>
              <a:ahLst/>
              <a:cxnLst/>
              <a:rect l="l" t="t" r="r" b="b"/>
              <a:pathLst>
                <a:path w="1424256" h="1424256" extrusionOk="0">
                  <a:moveTo>
                    <a:pt x="0" y="0"/>
                  </a:moveTo>
                  <a:lnTo>
                    <a:pt x="1424256" y="0"/>
                  </a:lnTo>
                  <a:lnTo>
                    <a:pt x="1424256" y="1424256"/>
                  </a:lnTo>
                  <a:lnTo>
                    <a:pt x="0" y="1424256"/>
                  </a:lnTo>
                  <a:lnTo>
                    <a:pt x="0" y="0"/>
                  </a:lnTo>
                  <a:close/>
                </a:path>
              </a:pathLst>
            </a:custGeom>
            <a:blipFill rotWithShape="1">
              <a:blip r:embed="rId3">
                <a:alphaModFix/>
              </a:blip>
              <a:stretch>
                <a:fillRect/>
              </a:stretch>
            </a:blipFill>
            <a:ln>
              <a:noFill/>
            </a:ln>
          </p:spPr>
        </p:sp>
        <p:sp>
          <p:nvSpPr>
            <p:cNvPr id="563" name="Google Shape;563;p42"/>
            <p:cNvSpPr txBox="1"/>
            <p:nvPr/>
          </p:nvSpPr>
          <p:spPr>
            <a:xfrm>
              <a:off x="4571929" y="3203627"/>
              <a:ext cx="567000" cy="5319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2400" b="1">
                  <a:solidFill>
                    <a:srgbClr val="FDFDFD"/>
                  </a:solidFill>
                  <a:latin typeface="Open Sans ExtraBold"/>
                  <a:ea typeface="Open Sans ExtraBold"/>
                  <a:cs typeface="Open Sans ExtraBold"/>
                  <a:sym typeface="Open Sans ExtraBold"/>
                </a:rPr>
                <a:t>1</a:t>
              </a:r>
              <a:endParaRPr sz="700"/>
            </a:p>
          </p:txBody>
        </p:sp>
      </p:grpSp>
      <p:sp>
        <p:nvSpPr>
          <p:cNvPr id="564" name="Google Shape;564;p42"/>
          <p:cNvSpPr txBox="1"/>
          <p:nvPr/>
        </p:nvSpPr>
        <p:spPr>
          <a:xfrm>
            <a:off x="4347263" y="3681513"/>
            <a:ext cx="512700" cy="554100"/>
          </a:xfrm>
          <a:prstGeom prst="rect">
            <a:avLst/>
          </a:prstGeom>
          <a:noFill/>
          <a:ln>
            <a:noFill/>
          </a:ln>
        </p:spPr>
        <p:txBody>
          <a:bodyPr spcFirstLastPara="1" wrap="square" lIns="91425" tIns="91425" rIns="91425" bIns="91425" anchor="t" anchorCtr="0">
            <a:spAutoFit/>
          </a:bodyPr>
          <a:lstStyle/>
          <a:p>
            <a:pPr marL="0" lvl="0" indent="0" algn="ctr" rtl="0">
              <a:lnSpc>
                <a:spcPct val="139987"/>
              </a:lnSpc>
              <a:spcBef>
                <a:spcPts val="0"/>
              </a:spcBef>
              <a:spcAft>
                <a:spcPts val="0"/>
              </a:spcAft>
              <a:buNone/>
            </a:pPr>
            <a:r>
              <a:rPr lang="en" sz="2400" b="1">
                <a:solidFill>
                  <a:srgbClr val="FDFDFD"/>
                </a:solidFill>
                <a:latin typeface="Open Sans ExtraBold"/>
                <a:ea typeface="Open Sans ExtraBold"/>
                <a:cs typeface="Open Sans ExtraBold"/>
                <a:sym typeface="Open Sans ExtraBold"/>
              </a:rPr>
              <a:t>5</a:t>
            </a:r>
            <a:endParaRPr/>
          </a:p>
        </p:txBody>
      </p:sp>
      <p:grpSp>
        <p:nvGrpSpPr>
          <p:cNvPr id="565" name="Google Shape;565;p42"/>
          <p:cNvGrpSpPr/>
          <p:nvPr/>
        </p:nvGrpSpPr>
        <p:grpSpPr>
          <a:xfrm>
            <a:off x="4347107" y="1542999"/>
            <a:ext cx="513017" cy="494644"/>
            <a:chOff x="4499400" y="3067021"/>
            <a:chExt cx="712128" cy="712128"/>
          </a:xfrm>
        </p:grpSpPr>
        <p:sp>
          <p:nvSpPr>
            <p:cNvPr id="566" name="Google Shape;566;p42"/>
            <p:cNvSpPr/>
            <p:nvPr/>
          </p:nvSpPr>
          <p:spPr>
            <a:xfrm>
              <a:off x="4499400" y="3067021"/>
              <a:ext cx="712128" cy="712128"/>
            </a:xfrm>
            <a:custGeom>
              <a:avLst/>
              <a:gdLst/>
              <a:ahLst/>
              <a:cxnLst/>
              <a:rect l="l" t="t" r="r" b="b"/>
              <a:pathLst>
                <a:path w="1424256" h="1424256" extrusionOk="0">
                  <a:moveTo>
                    <a:pt x="0" y="0"/>
                  </a:moveTo>
                  <a:lnTo>
                    <a:pt x="1424256" y="0"/>
                  </a:lnTo>
                  <a:lnTo>
                    <a:pt x="1424256" y="1424256"/>
                  </a:lnTo>
                  <a:lnTo>
                    <a:pt x="0" y="1424256"/>
                  </a:lnTo>
                  <a:lnTo>
                    <a:pt x="0" y="0"/>
                  </a:lnTo>
                  <a:close/>
                </a:path>
              </a:pathLst>
            </a:custGeom>
            <a:blipFill rotWithShape="1">
              <a:blip r:embed="rId3">
                <a:alphaModFix/>
              </a:blip>
              <a:stretch>
                <a:fillRect/>
              </a:stretch>
            </a:blipFill>
            <a:ln>
              <a:noFill/>
            </a:ln>
          </p:spPr>
        </p:sp>
        <p:sp>
          <p:nvSpPr>
            <p:cNvPr id="567" name="Google Shape;567;p42"/>
            <p:cNvSpPr txBox="1"/>
            <p:nvPr/>
          </p:nvSpPr>
          <p:spPr>
            <a:xfrm>
              <a:off x="4571929" y="3203627"/>
              <a:ext cx="567000" cy="5319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2400" b="1">
                  <a:solidFill>
                    <a:srgbClr val="FDFDFD"/>
                  </a:solidFill>
                  <a:latin typeface="Open Sans ExtraBold"/>
                  <a:ea typeface="Open Sans ExtraBold"/>
                  <a:cs typeface="Open Sans ExtraBold"/>
                  <a:sym typeface="Open Sans ExtraBold"/>
                </a:rPr>
                <a:t>2</a:t>
              </a:r>
              <a:endParaRPr sz="700"/>
            </a:p>
          </p:txBody>
        </p:sp>
      </p:grpSp>
      <p:grpSp>
        <p:nvGrpSpPr>
          <p:cNvPr id="568" name="Google Shape;568;p42"/>
          <p:cNvGrpSpPr/>
          <p:nvPr/>
        </p:nvGrpSpPr>
        <p:grpSpPr>
          <a:xfrm>
            <a:off x="4347107" y="2228799"/>
            <a:ext cx="513017" cy="494644"/>
            <a:chOff x="4499400" y="3067021"/>
            <a:chExt cx="712128" cy="712128"/>
          </a:xfrm>
        </p:grpSpPr>
        <p:sp>
          <p:nvSpPr>
            <p:cNvPr id="569" name="Google Shape;569;p42"/>
            <p:cNvSpPr/>
            <p:nvPr/>
          </p:nvSpPr>
          <p:spPr>
            <a:xfrm>
              <a:off x="4499400" y="3067021"/>
              <a:ext cx="712128" cy="712128"/>
            </a:xfrm>
            <a:custGeom>
              <a:avLst/>
              <a:gdLst/>
              <a:ahLst/>
              <a:cxnLst/>
              <a:rect l="l" t="t" r="r" b="b"/>
              <a:pathLst>
                <a:path w="1424256" h="1424256" extrusionOk="0">
                  <a:moveTo>
                    <a:pt x="0" y="0"/>
                  </a:moveTo>
                  <a:lnTo>
                    <a:pt x="1424256" y="0"/>
                  </a:lnTo>
                  <a:lnTo>
                    <a:pt x="1424256" y="1424256"/>
                  </a:lnTo>
                  <a:lnTo>
                    <a:pt x="0" y="1424256"/>
                  </a:lnTo>
                  <a:lnTo>
                    <a:pt x="0" y="0"/>
                  </a:lnTo>
                  <a:close/>
                </a:path>
              </a:pathLst>
            </a:custGeom>
            <a:blipFill rotWithShape="1">
              <a:blip r:embed="rId3">
                <a:alphaModFix/>
              </a:blip>
              <a:stretch>
                <a:fillRect/>
              </a:stretch>
            </a:blipFill>
            <a:ln>
              <a:noFill/>
            </a:ln>
          </p:spPr>
        </p:sp>
        <p:sp>
          <p:nvSpPr>
            <p:cNvPr id="570" name="Google Shape;570;p42"/>
            <p:cNvSpPr txBox="1"/>
            <p:nvPr/>
          </p:nvSpPr>
          <p:spPr>
            <a:xfrm>
              <a:off x="4571929" y="3203627"/>
              <a:ext cx="567000" cy="5319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2400" b="1">
                  <a:solidFill>
                    <a:srgbClr val="FDFDFD"/>
                  </a:solidFill>
                  <a:latin typeface="Open Sans ExtraBold"/>
                  <a:ea typeface="Open Sans ExtraBold"/>
                  <a:cs typeface="Open Sans ExtraBold"/>
                  <a:sym typeface="Open Sans ExtraBold"/>
                </a:rPr>
                <a:t>3</a:t>
              </a:r>
              <a:endParaRPr sz="700"/>
            </a:p>
          </p:txBody>
        </p:sp>
      </p:grpSp>
      <p:grpSp>
        <p:nvGrpSpPr>
          <p:cNvPr id="571" name="Google Shape;571;p42"/>
          <p:cNvGrpSpPr/>
          <p:nvPr/>
        </p:nvGrpSpPr>
        <p:grpSpPr>
          <a:xfrm>
            <a:off x="4347107" y="2914599"/>
            <a:ext cx="513017" cy="494644"/>
            <a:chOff x="4499400" y="3067021"/>
            <a:chExt cx="712128" cy="712128"/>
          </a:xfrm>
        </p:grpSpPr>
        <p:sp>
          <p:nvSpPr>
            <p:cNvPr id="572" name="Google Shape;572;p42"/>
            <p:cNvSpPr/>
            <p:nvPr/>
          </p:nvSpPr>
          <p:spPr>
            <a:xfrm>
              <a:off x="4499400" y="3067021"/>
              <a:ext cx="712128" cy="712128"/>
            </a:xfrm>
            <a:custGeom>
              <a:avLst/>
              <a:gdLst/>
              <a:ahLst/>
              <a:cxnLst/>
              <a:rect l="l" t="t" r="r" b="b"/>
              <a:pathLst>
                <a:path w="1424256" h="1424256" extrusionOk="0">
                  <a:moveTo>
                    <a:pt x="0" y="0"/>
                  </a:moveTo>
                  <a:lnTo>
                    <a:pt x="1424256" y="0"/>
                  </a:lnTo>
                  <a:lnTo>
                    <a:pt x="1424256" y="1424256"/>
                  </a:lnTo>
                  <a:lnTo>
                    <a:pt x="0" y="1424256"/>
                  </a:lnTo>
                  <a:lnTo>
                    <a:pt x="0" y="0"/>
                  </a:lnTo>
                  <a:close/>
                </a:path>
              </a:pathLst>
            </a:custGeom>
            <a:blipFill rotWithShape="1">
              <a:blip r:embed="rId3">
                <a:alphaModFix/>
              </a:blip>
              <a:stretch>
                <a:fillRect/>
              </a:stretch>
            </a:blipFill>
            <a:ln>
              <a:noFill/>
            </a:ln>
          </p:spPr>
        </p:sp>
        <p:sp>
          <p:nvSpPr>
            <p:cNvPr id="573" name="Google Shape;573;p42"/>
            <p:cNvSpPr txBox="1"/>
            <p:nvPr/>
          </p:nvSpPr>
          <p:spPr>
            <a:xfrm>
              <a:off x="4571929" y="3203627"/>
              <a:ext cx="567000" cy="5319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 sz="2400" b="1">
                  <a:solidFill>
                    <a:srgbClr val="FDFDFD"/>
                  </a:solidFill>
                  <a:latin typeface="Open Sans ExtraBold"/>
                  <a:ea typeface="Open Sans ExtraBold"/>
                  <a:cs typeface="Open Sans ExtraBold"/>
                  <a:sym typeface="Open Sans ExtraBold"/>
                </a:rPr>
                <a:t>4</a:t>
              </a:r>
              <a:endParaRPr sz="700"/>
            </a:p>
          </p:txBody>
        </p:sp>
      </p:grpSp>
      <p:sp>
        <p:nvSpPr>
          <p:cNvPr id="574" name="Google Shape;574;p42"/>
          <p:cNvSpPr txBox="1"/>
          <p:nvPr/>
        </p:nvSpPr>
        <p:spPr>
          <a:xfrm>
            <a:off x="5068625" y="748863"/>
            <a:ext cx="3951900" cy="406500"/>
          </a:xfrm>
          <a:prstGeom prst="rect">
            <a:avLst/>
          </a:prstGeom>
          <a:noFill/>
          <a:ln>
            <a:noFill/>
          </a:ln>
        </p:spPr>
        <p:txBody>
          <a:bodyPr spcFirstLastPara="1" wrap="square" lIns="0" tIns="0" rIns="0" bIns="0" anchor="t" anchorCtr="0">
            <a:spAutoFit/>
          </a:bodyPr>
          <a:lstStyle/>
          <a:p>
            <a:pPr marL="0" marR="0" lvl="0" indent="0" algn="just" rtl="0">
              <a:lnSpc>
                <a:spcPct val="140011"/>
              </a:lnSpc>
              <a:spcBef>
                <a:spcPts val="0"/>
              </a:spcBef>
              <a:spcAft>
                <a:spcPts val="0"/>
              </a:spcAft>
              <a:buNone/>
            </a:pPr>
            <a:r>
              <a:rPr lang="en" sz="1100">
                <a:solidFill>
                  <a:srgbClr val="145DA0"/>
                </a:solidFill>
                <a:latin typeface="Poppins"/>
                <a:ea typeface="Poppins"/>
                <a:cs typeface="Poppins"/>
                <a:sym typeface="Poppins"/>
              </a:rPr>
              <a:t>Efficiently processing and fulfilling orders within specified delivery times can be challenging.</a:t>
            </a:r>
            <a:endParaRPr sz="1100">
              <a:solidFill>
                <a:srgbClr val="145DA0"/>
              </a:solidFill>
              <a:latin typeface="Poppins"/>
              <a:ea typeface="Poppins"/>
              <a:cs typeface="Poppins"/>
              <a:sym typeface="Poppins"/>
            </a:endParaRPr>
          </a:p>
        </p:txBody>
      </p:sp>
      <p:sp>
        <p:nvSpPr>
          <p:cNvPr id="575" name="Google Shape;575;p42"/>
          <p:cNvSpPr txBox="1"/>
          <p:nvPr/>
        </p:nvSpPr>
        <p:spPr>
          <a:xfrm>
            <a:off x="5068625" y="1411788"/>
            <a:ext cx="3951900" cy="643500"/>
          </a:xfrm>
          <a:prstGeom prst="rect">
            <a:avLst/>
          </a:prstGeom>
          <a:noFill/>
          <a:ln>
            <a:noFill/>
          </a:ln>
        </p:spPr>
        <p:txBody>
          <a:bodyPr spcFirstLastPara="1" wrap="square" lIns="0" tIns="0" rIns="0" bIns="0" anchor="t" anchorCtr="0">
            <a:spAutoFit/>
          </a:bodyPr>
          <a:lstStyle/>
          <a:p>
            <a:pPr marL="0" marR="0" lvl="0" indent="0" algn="just" rtl="0">
              <a:lnSpc>
                <a:spcPct val="140011"/>
              </a:lnSpc>
              <a:spcBef>
                <a:spcPts val="0"/>
              </a:spcBef>
              <a:spcAft>
                <a:spcPts val="0"/>
              </a:spcAft>
              <a:buNone/>
            </a:pPr>
            <a:r>
              <a:rPr lang="en" sz="1100">
                <a:solidFill>
                  <a:srgbClr val="145DA0"/>
                </a:solidFill>
                <a:latin typeface="Poppins"/>
                <a:ea typeface="Poppins"/>
                <a:cs typeface="Poppins"/>
                <a:sym typeface="Poppins"/>
              </a:rPr>
              <a:t>Technical Challenges during system integration (Can be complex and time consuming) and reliability (Downtime on the ordering portal).</a:t>
            </a:r>
            <a:endParaRPr sz="1100">
              <a:solidFill>
                <a:srgbClr val="145DA0"/>
              </a:solidFill>
              <a:latin typeface="Poppins"/>
              <a:ea typeface="Poppins"/>
              <a:cs typeface="Poppins"/>
              <a:sym typeface="Poppins"/>
            </a:endParaRPr>
          </a:p>
        </p:txBody>
      </p:sp>
      <p:sp>
        <p:nvSpPr>
          <p:cNvPr id="576" name="Google Shape;576;p42"/>
          <p:cNvSpPr txBox="1"/>
          <p:nvPr/>
        </p:nvSpPr>
        <p:spPr>
          <a:xfrm>
            <a:off x="5068625" y="2942613"/>
            <a:ext cx="3951900" cy="643500"/>
          </a:xfrm>
          <a:prstGeom prst="rect">
            <a:avLst/>
          </a:prstGeom>
          <a:noFill/>
          <a:ln>
            <a:noFill/>
          </a:ln>
        </p:spPr>
        <p:txBody>
          <a:bodyPr spcFirstLastPara="1" wrap="square" lIns="0" tIns="0" rIns="0" bIns="0" anchor="t" anchorCtr="0">
            <a:spAutoFit/>
          </a:bodyPr>
          <a:lstStyle/>
          <a:p>
            <a:pPr marL="0" marR="0" lvl="0" indent="0" algn="just" rtl="0">
              <a:lnSpc>
                <a:spcPct val="140011"/>
              </a:lnSpc>
              <a:spcBef>
                <a:spcPts val="0"/>
              </a:spcBef>
              <a:spcAft>
                <a:spcPts val="0"/>
              </a:spcAft>
              <a:buNone/>
            </a:pPr>
            <a:r>
              <a:rPr lang="en" sz="1100">
                <a:solidFill>
                  <a:srgbClr val="145DA0"/>
                </a:solidFill>
                <a:latin typeface="Poppins"/>
                <a:ea typeface="Poppins"/>
                <a:cs typeface="Poppins"/>
                <a:sym typeface="Poppins"/>
              </a:rPr>
              <a:t>Initial Investment: The cost of implementing the system, including hardware, software, and integration, is significant.</a:t>
            </a:r>
            <a:endParaRPr sz="1100">
              <a:solidFill>
                <a:srgbClr val="145DA0"/>
              </a:solidFill>
              <a:latin typeface="Poppins"/>
              <a:ea typeface="Poppins"/>
              <a:cs typeface="Poppins"/>
              <a:sym typeface="Poppins"/>
            </a:endParaRPr>
          </a:p>
        </p:txBody>
      </p:sp>
      <p:sp>
        <p:nvSpPr>
          <p:cNvPr id="577" name="Google Shape;577;p42"/>
          <p:cNvSpPr txBox="1"/>
          <p:nvPr/>
        </p:nvSpPr>
        <p:spPr>
          <a:xfrm>
            <a:off x="5068625" y="3704613"/>
            <a:ext cx="3951900" cy="406500"/>
          </a:xfrm>
          <a:prstGeom prst="rect">
            <a:avLst/>
          </a:prstGeom>
          <a:noFill/>
          <a:ln>
            <a:noFill/>
          </a:ln>
        </p:spPr>
        <p:txBody>
          <a:bodyPr spcFirstLastPara="1" wrap="square" lIns="0" tIns="0" rIns="0" bIns="0" anchor="t" anchorCtr="0">
            <a:spAutoFit/>
          </a:bodyPr>
          <a:lstStyle/>
          <a:p>
            <a:pPr marL="0" marR="0" lvl="0" indent="0" algn="just" rtl="0">
              <a:lnSpc>
                <a:spcPct val="140011"/>
              </a:lnSpc>
              <a:spcBef>
                <a:spcPts val="0"/>
              </a:spcBef>
              <a:spcAft>
                <a:spcPts val="0"/>
              </a:spcAft>
              <a:buNone/>
            </a:pPr>
            <a:r>
              <a:rPr lang="en" sz="1100">
                <a:solidFill>
                  <a:srgbClr val="145DA0"/>
                </a:solidFill>
                <a:latin typeface="Poppins"/>
                <a:ea typeface="Poppins"/>
                <a:cs typeface="Poppins"/>
                <a:sym typeface="Poppins"/>
              </a:rPr>
              <a:t>Ongoing Costs: Maintaining and updating the system will increase the operational expenses.</a:t>
            </a:r>
            <a:endParaRPr sz="1100">
              <a:solidFill>
                <a:srgbClr val="145DA0"/>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1"/>
        <p:cNvGrpSpPr/>
        <p:nvPr/>
      </p:nvGrpSpPr>
      <p:grpSpPr>
        <a:xfrm>
          <a:off x="0" y="0"/>
          <a:ext cx="0" cy="0"/>
          <a:chOff x="0" y="0"/>
          <a:chExt cx="0" cy="0"/>
        </a:xfrm>
      </p:grpSpPr>
      <p:sp>
        <p:nvSpPr>
          <p:cNvPr id="582" name="Google Shape;582;p43"/>
          <p:cNvSpPr/>
          <p:nvPr/>
        </p:nvSpPr>
        <p:spPr>
          <a:xfrm>
            <a:off x="140022" y="146953"/>
            <a:ext cx="1945800" cy="4849500"/>
          </a:xfrm>
          <a:prstGeom prst="rect">
            <a:avLst/>
          </a:pr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583" name="Google Shape;583;p43"/>
          <p:cNvCxnSpPr/>
          <p:nvPr/>
        </p:nvCxnSpPr>
        <p:spPr>
          <a:xfrm>
            <a:off x="2431850" y="2726925"/>
            <a:ext cx="6242400" cy="0"/>
          </a:xfrm>
          <a:prstGeom prst="straightConnector1">
            <a:avLst/>
          </a:prstGeom>
          <a:noFill/>
          <a:ln w="38100" cap="rnd" cmpd="sng">
            <a:solidFill>
              <a:schemeClr val="dk1"/>
            </a:solidFill>
            <a:prstDash val="solid"/>
            <a:round/>
            <a:headEnd type="none" w="sm" len="sm"/>
            <a:tailEnd type="none" w="sm" len="sm"/>
          </a:ln>
        </p:spPr>
      </p:cxnSp>
      <p:sp>
        <p:nvSpPr>
          <p:cNvPr id="584" name="Google Shape;584;p43"/>
          <p:cNvSpPr txBox="1"/>
          <p:nvPr/>
        </p:nvSpPr>
        <p:spPr>
          <a:xfrm>
            <a:off x="1898450" y="146950"/>
            <a:ext cx="6468300" cy="4002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 sz="2600" b="1">
                <a:solidFill>
                  <a:schemeClr val="dk1"/>
                </a:solidFill>
                <a:latin typeface="Open Sans ExtraBold"/>
                <a:ea typeface="Open Sans ExtraBold"/>
                <a:cs typeface="Open Sans ExtraBold"/>
                <a:sym typeface="Open Sans ExtraBold"/>
              </a:rPr>
              <a:t>Suggested Vendor Overview</a:t>
            </a:r>
            <a:endParaRPr sz="700">
              <a:solidFill>
                <a:schemeClr val="dk1"/>
              </a:solidFill>
            </a:endParaRPr>
          </a:p>
        </p:txBody>
      </p:sp>
      <p:sp>
        <p:nvSpPr>
          <p:cNvPr id="585" name="Google Shape;585;p43"/>
          <p:cNvSpPr txBox="1"/>
          <p:nvPr/>
        </p:nvSpPr>
        <p:spPr>
          <a:xfrm>
            <a:off x="2425525" y="709450"/>
            <a:ext cx="6309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Noto Sans Symbols"/>
              <a:buNone/>
            </a:pPr>
            <a:r>
              <a:rPr lang="en" sz="1200">
                <a:solidFill>
                  <a:schemeClr val="dk1"/>
                </a:solidFill>
              </a:rPr>
              <a:t>IT Department of Unilever UK will handle the implementation and integration of the canteen  ordering system.</a:t>
            </a:r>
            <a:endParaRPr sz="1200"/>
          </a:p>
        </p:txBody>
      </p:sp>
      <p:sp>
        <p:nvSpPr>
          <p:cNvPr id="586" name="Google Shape;586;p43"/>
          <p:cNvSpPr/>
          <p:nvPr/>
        </p:nvSpPr>
        <p:spPr>
          <a:xfrm>
            <a:off x="258225" y="1645500"/>
            <a:ext cx="1751400" cy="373500"/>
          </a:xfrm>
          <a:prstGeom prst="roundRect">
            <a:avLst>
              <a:gd name="adj" fmla="val 16667"/>
            </a:avLst>
          </a:prstGeom>
          <a:solidFill>
            <a:srgbClr val="FDFD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87" name="Google Shape;587;p43"/>
          <p:cNvSpPr txBox="1"/>
          <p:nvPr/>
        </p:nvSpPr>
        <p:spPr>
          <a:xfrm>
            <a:off x="761475" y="1635000"/>
            <a:ext cx="702900" cy="277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800" b="1">
                <a:solidFill>
                  <a:srgbClr val="075EED"/>
                </a:solidFill>
                <a:latin typeface="Fira Sans SemiBold"/>
                <a:ea typeface="Fira Sans SemiBold"/>
                <a:cs typeface="Fira Sans SemiBold"/>
                <a:sym typeface="Fira Sans SemiBold"/>
              </a:rPr>
              <a:t>Cost</a:t>
            </a:r>
            <a:endParaRPr sz="1800">
              <a:solidFill>
                <a:srgbClr val="075EED"/>
              </a:solidFill>
            </a:endParaRPr>
          </a:p>
        </p:txBody>
      </p:sp>
      <p:sp>
        <p:nvSpPr>
          <p:cNvPr id="588" name="Google Shape;588;p43"/>
          <p:cNvSpPr txBox="1"/>
          <p:nvPr/>
        </p:nvSpPr>
        <p:spPr>
          <a:xfrm>
            <a:off x="2398100" y="1394200"/>
            <a:ext cx="6309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Costs associated with ordering software, system installation and integration -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b="1">
                <a:solidFill>
                  <a:schemeClr val="dk1"/>
                </a:solidFill>
              </a:rPr>
              <a:t>Software procurement</a:t>
            </a:r>
            <a:r>
              <a:rPr lang="en" sz="1200">
                <a:solidFill>
                  <a:schemeClr val="dk1"/>
                </a:solidFill>
              </a:rPr>
              <a:t> - £ 15,000 </a:t>
            </a:r>
            <a:endParaRPr sz="1200">
              <a:solidFill>
                <a:schemeClr val="dk1"/>
              </a:solidFill>
            </a:endParaRPr>
          </a:p>
          <a:p>
            <a:pPr marL="0" lvl="0" indent="0" algn="l" rtl="0">
              <a:spcBef>
                <a:spcPts val="0"/>
              </a:spcBef>
              <a:spcAft>
                <a:spcPts val="0"/>
              </a:spcAft>
              <a:buNone/>
            </a:pPr>
            <a:r>
              <a:rPr lang="en" sz="1200" b="1">
                <a:solidFill>
                  <a:schemeClr val="dk1"/>
                </a:solidFill>
              </a:rPr>
              <a:t>Installation cost</a:t>
            </a:r>
            <a:r>
              <a:rPr lang="en" sz="1200">
                <a:solidFill>
                  <a:schemeClr val="dk1"/>
                </a:solidFill>
              </a:rPr>
              <a:t> -            £ 7,500</a:t>
            </a:r>
            <a:endParaRPr sz="1200">
              <a:solidFill>
                <a:schemeClr val="dk1"/>
              </a:solidFill>
            </a:endParaRPr>
          </a:p>
          <a:p>
            <a:pPr marL="0" lvl="0" indent="0" algn="l" rtl="0">
              <a:spcBef>
                <a:spcPts val="0"/>
              </a:spcBef>
              <a:spcAft>
                <a:spcPts val="0"/>
              </a:spcAft>
              <a:buNone/>
            </a:pPr>
            <a:r>
              <a:rPr lang="en" sz="1200" b="1">
                <a:solidFill>
                  <a:schemeClr val="dk1"/>
                </a:solidFill>
              </a:rPr>
              <a:t>Maintenance cost </a:t>
            </a:r>
            <a:r>
              <a:rPr lang="en" sz="1200">
                <a:solidFill>
                  <a:schemeClr val="dk1"/>
                </a:solidFill>
              </a:rPr>
              <a:t>-         £2,500 (Annually)</a:t>
            </a:r>
            <a:endParaRPr sz="1200">
              <a:solidFill>
                <a:schemeClr val="dk1"/>
              </a:solidFill>
            </a:endParaRPr>
          </a:p>
          <a:p>
            <a:pPr marL="0" lvl="0" indent="0" algn="l" rtl="0">
              <a:spcBef>
                <a:spcPts val="0"/>
              </a:spcBef>
              <a:spcAft>
                <a:spcPts val="0"/>
              </a:spcAft>
              <a:buNone/>
            </a:pPr>
            <a:r>
              <a:rPr lang="en" sz="1200" b="1">
                <a:solidFill>
                  <a:schemeClr val="dk1"/>
                </a:solidFill>
              </a:rPr>
              <a:t>Total estimated cost </a:t>
            </a:r>
            <a:r>
              <a:rPr lang="en" sz="1200">
                <a:solidFill>
                  <a:schemeClr val="dk1"/>
                </a:solidFill>
              </a:rPr>
              <a:t>-     £25,000</a:t>
            </a:r>
            <a:endParaRPr sz="1200">
              <a:solidFill>
                <a:schemeClr val="dk1"/>
              </a:solidFill>
            </a:endParaRPr>
          </a:p>
        </p:txBody>
      </p:sp>
      <p:sp>
        <p:nvSpPr>
          <p:cNvPr id="589" name="Google Shape;589;p43"/>
          <p:cNvSpPr/>
          <p:nvPr/>
        </p:nvSpPr>
        <p:spPr>
          <a:xfrm>
            <a:off x="258225" y="2760475"/>
            <a:ext cx="1751400" cy="745800"/>
          </a:xfrm>
          <a:prstGeom prst="roundRect">
            <a:avLst>
              <a:gd name="adj" fmla="val 16667"/>
            </a:avLst>
          </a:prstGeom>
          <a:solidFill>
            <a:srgbClr val="FDFD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0" name="Google Shape;590;p43"/>
          <p:cNvSpPr txBox="1"/>
          <p:nvPr/>
        </p:nvSpPr>
        <p:spPr>
          <a:xfrm>
            <a:off x="258225" y="2749975"/>
            <a:ext cx="1578600"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800" b="1">
                <a:solidFill>
                  <a:srgbClr val="075EED"/>
                </a:solidFill>
                <a:latin typeface="Fira Sans SemiBold"/>
                <a:ea typeface="Fira Sans SemiBold"/>
                <a:cs typeface="Fira Sans SemiBold"/>
                <a:sym typeface="Fira Sans SemiBold"/>
              </a:rPr>
              <a:t>Technology Migration</a:t>
            </a:r>
            <a:endParaRPr sz="1800">
              <a:solidFill>
                <a:srgbClr val="075EED"/>
              </a:solidFill>
            </a:endParaRPr>
          </a:p>
        </p:txBody>
      </p:sp>
      <p:sp>
        <p:nvSpPr>
          <p:cNvPr id="591" name="Google Shape;591;p43"/>
          <p:cNvSpPr txBox="1"/>
          <p:nvPr/>
        </p:nvSpPr>
        <p:spPr>
          <a:xfrm>
            <a:off x="2425525" y="2745475"/>
            <a:ext cx="6006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The current 1,500 Staff will be onboarded in 3 phases of 500s. Once the ordering process commence full operations,  system downtime has a 3% likelihood of occurring. During downtime days, the canteen Manager is expected to get staff ordering via the canteen’s WhatsApp group. In addition, for days maintenance of the software has to be carried out, the employees make use of the whatsapp group chat.</a:t>
            </a:r>
            <a:endParaRPr sz="1200"/>
          </a:p>
        </p:txBody>
      </p:sp>
      <p:cxnSp>
        <p:nvCxnSpPr>
          <p:cNvPr id="592" name="Google Shape;592;p43"/>
          <p:cNvCxnSpPr/>
          <p:nvPr/>
        </p:nvCxnSpPr>
        <p:spPr>
          <a:xfrm>
            <a:off x="2431850" y="1355325"/>
            <a:ext cx="6242400" cy="0"/>
          </a:xfrm>
          <a:prstGeom prst="straightConnector1">
            <a:avLst/>
          </a:prstGeom>
          <a:noFill/>
          <a:ln w="38100" cap="rnd" cmpd="sng">
            <a:solidFill>
              <a:schemeClr val="dk1"/>
            </a:solidFill>
            <a:prstDash val="solid"/>
            <a:round/>
            <a:headEnd type="none" w="sm" len="sm"/>
            <a:tailEnd type="none" w="sm" len="sm"/>
          </a:ln>
        </p:spPr>
      </p:cxnSp>
      <p:sp>
        <p:nvSpPr>
          <p:cNvPr id="593" name="Google Shape;593;p43"/>
          <p:cNvSpPr/>
          <p:nvPr/>
        </p:nvSpPr>
        <p:spPr>
          <a:xfrm>
            <a:off x="258225" y="807300"/>
            <a:ext cx="1751400" cy="373500"/>
          </a:xfrm>
          <a:prstGeom prst="roundRect">
            <a:avLst>
              <a:gd name="adj" fmla="val 16667"/>
            </a:avLst>
          </a:prstGeom>
          <a:solidFill>
            <a:srgbClr val="FDFD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4" name="Google Shape;594;p43"/>
          <p:cNvSpPr txBox="1"/>
          <p:nvPr/>
        </p:nvSpPr>
        <p:spPr>
          <a:xfrm>
            <a:off x="532875" y="796800"/>
            <a:ext cx="1248000" cy="277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800" b="1">
                <a:solidFill>
                  <a:srgbClr val="075EED"/>
                </a:solidFill>
                <a:latin typeface="Fira Sans SemiBold"/>
                <a:ea typeface="Fira Sans SemiBold"/>
                <a:cs typeface="Fira Sans SemiBold"/>
                <a:sym typeface="Fira Sans SemiBold"/>
              </a:rPr>
              <a:t>Vendor</a:t>
            </a:r>
            <a:endParaRPr sz="1800">
              <a:solidFill>
                <a:srgbClr val="075EED"/>
              </a:solidFill>
            </a:endParaRPr>
          </a:p>
        </p:txBody>
      </p:sp>
      <p:cxnSp>
        <p:nvCxnSpPr>
          <p:cNvPr id="595" name="Google Shape;595;p43"/>
          <p:cNvCxnSpPr/>
          <p:nvPr/>
        </p:nvCxnSpPr>
        <p:spPr>
          <a:xfrm>
            <a:off x="2431850" y="3869925"/>
            <a:ext cx="6242400" cy="0"/>
          </a:xfrm>
          <a:prstGeom prst="straightConnector1">
            <a:avLst/>
          </a:prstGeom>
          <a:noFill/>
          <a:ln w="38100" cap="rnd" cmpd="sng">
            <a:solidFill>
              <a:schemeClr val="dk1"/>
            </a:solidFill>
            <a:prstDash val="solid"/>
            <a:round/>
            <a:headEnd type="none" w="sm" len="sm"/>
            <a:tailEnd type="none" w="sm" len="sm"/>
          </a:ln>
        </p:spPr>
      </p:cxnSp>
      <p:sp>
        <p:nvSpPr>
          <p:cNvPr id="596" name="Google Shape;596;p43"/>
          <p:cNvSpPr/>
          <p:nvPr/>
        </p:nvSpPr>
        <p:spPr>
          <a:xfrm>
            <a:off x="258225" y="3979500"/>
            <a:ext cx="1751400" cy="884100"/>
          </a:xfrm>
          <a:prstGeom prst="roundRect">
            <a:avLst>
              <a:gd name="adj" fmla="val 16667"/>
            </a:avLst>
          </a:prstGeom>
          <a:solidFill>
            <a:srgbClr val="FDFD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7" name="Google Shape;597;p43"/>
          <p:cNvSpPr txBox="1"/>
          <p:nvPr/>
        </p:nvSpPr>
        <p:spPr>
          <a:xfrm>
            <a:off x="258225" y="4158350"/>
            <a:ext cx="1751400"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800" b="1">
                <a:solidFill>
                  <a:srgbClr val="075EED"/>
                </a:solidFill>
                <a:latin typeface="Fira Sans SemiBold"/>
                <a:ea typeface="Fira Sans SemiBold"/>
                <a:cs typeface="Fira Sans SemiBold"/>
                <a:sym typeface="Fira Sans SemiBold"/>
              </a:rPr>
              <a:t>Implementation Program</a:t>
            </a:r>
            <a:endParaRPr sz="1800" b="1">
              <a:solidFill>
                <a:srgbClr val="075EED"/>
              </a:solidFill>
              <a:latin typeface="Fira Sans SemiBold"/>
              <a:ea typeface="Fira Sans SemiBold"/>
              <a:cs typeface="Fira Sans SemiBold"/>
              <a:sym typeface="Fira Sans SemiBold"/>
            </a:endParaRPr>
          </a:p>
        </p:txBody>
      </p:sp>
      <p:sp>
        <p:nvSpPr>
          <p:cNvPr id="598" name="Google Shape;598;p43"/>
          <p:cNvSpPr txBox="1"/>
          <p:nvPr/>
        </p:nvSpPr>
        <p:spPr>
          <a:xfrm>
            <a:off x="2425525" y="3903300"/>
            <a:ext cx="6006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rPr>
              <a:t>Project Duration 15 weeks</a:t>
            </a:r>
            <a:endParaRPr sz="1200" b="1">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System selection and procurement – 1 week (5 working days)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Development of Software – 12 weeks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Pilot testing and refinement – 1 week (5 working days)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Employees training and communication – 1 week (5 working days)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Go live – 25th Nov. 2025</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167"/>
        <p:cNvGrpSpPr/>
        <p:nvPr/>
      </p:nvGrpSpPr>
      <p:grpSpPr>
        <a:xfrm>
          <a:off x="0" y="0"/>
          <a:ext cx="0" cy="0"/>
          <a:chOff x="0" y="0"/>
          <a:chExt cx="0" cy="0"/>
        </a:xfrm>
      </p:grpSpPr>
      <p:grpSp>
        <p:nvGrpSpPr>
          <p:cNvPr id="168" name="Google Shape;168;p26"/>
          <p:cNvGrpSpPr/>
          <p:nvPr/>
        </p:nvGrpSpPr>
        <p:grpSpPr>
          <a:xfrm>
            <a:off x="8624327" y="-230025"/>
            <a:ext cx="1378721" cy="5531125"/>
            <a:chOff x="0" y="-38100"/>
            <a:chExt cx="1044090" cy="2913572"/>
          </a:xfrm>
        </p:grpSpPr>
        <p:sp>
          <p:nvSpPr>
            <p:cNvPr id="169" name="Google Shape;169;p26"/>
            <p:cNvSpPr/>
            <p:nvPr/>
          </p:nvSpPr>
          <p:spPr>
            <a:xfrm>
              <a:off x="0" y="0"/>
              <a:ext cx="1044090" cy="2875472"/>
            </a:xfrm>
            <a:custGeom>
              <a:avLst/>
              <a:gdLst/>
              <a:ahLst/>
              <a:cxnLst/>
              <a:rect l="l" t="t" r="r" b="b"/>
              <a:pathLst>
                <a:path w="1044090" h="2875472" extrusionOk="0">
                  <a:moveTo>
                    <a:pt x="0" y="0"/>
                  </a:moveTo>
                  <a:lnTo>
                    <a:pt x="1044090" y="0"/>
                  </a:lnTo>
                  <a:lnTo>
                    <a:pt x="1044090" y="2875472"/>
                  </a:lnTo>
                  <a:lnTo>
                    <a:pt x="0" y="2875472"/>
                  </a:lnTo>
                  <a:close/>
                </a:path>
              </a:pathLst>
            </a:custGeom>
            <a:solidFill>
              <a:srgbClr val="075EED"/>
            </a:solidFill>
            <a:ln>
              <a:noFill/>
            </a:ln>
          </p:spPr>
        </p:sp>
        <p:sp>
          <p:nvSpPr>
            <p:cNvPr id="170" name="Google Shape;170;p26"/>
            <p:cNvSpPr txBox="1"/>
            <p:nvPr/>
          </p:nvSpPr>
          <p:spPr>
            <a:xfrm>
              <a:off x="0" y="-38100"/>
              <a:ext cx="1044090" cy="29135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1" name="Google Shape;171;p26"/>
          <p:cNvSpPr/>
          <p:nvPr/>
        </p:nvSpPr>
        <p:spPr>
          <a:xfrm rot="5400000">
            <a:off x="243295" y="810023"/>
            <a:ext cx="197988" cy="182470"/>
          </a:xfrm>
          <a:custGeom>
            <a:avLst/>
            <a:gdLst/>
            <a:ahLst/>
            <a:cxnLst/>
            <a:rect l="l" t="t" r="r" b="b"/>
            <a:pathLst>
              <a:path w="510937" h="453341" extrusionOk="0">
                <a:moveTo>
                  <a:pt x="0" y="0"/>
                </a:moveTo>
                <a:lnTo>
                  <a:pt x="510937" y="0"/>
                </a:lnTo>
                <a:lnTo>
                  <a:pt x="510937" y="453341"/>
                </a:lnTo>
                <a:lnTo>
                  <a:pt x="0" y="453341"/>
                </a:lnTo>
                <a:lnTo>
                  <a:pt x="0" y="0"/>
                </a:lnTo>
                <a:close/>
              </a:path>
            </a:pathLst>
          </a:custGeom>
          <a:blipFill rotWithShape="1">
            <a:blip r:embed="rId3">
              <a:alphaModFix/>
            </a:blip>
            <a:stretch>
              <a:fillRect/>
            </a:stretch>
          </a:blipFill>
          <a:ln>
            <a:noFill/>
          </a:ln>
        </p:spPr>
      </p:sp>
      <p:sp>
        <p:nvSpPr>
          <p:cNvPr id="172" name="Google Shape;172;p26"/>
          <p:cNvSpPr/>
          <p:nvPr/>
        </p:nvSpPr>
        <p:spPr>
          <a:xfrm rot="5400000">
            <a:off x="243295" y="1053056"/>
            <a:ext cx="197988" cy="182470"/>
          </a:xfrm>
          <a:custGeom>
            <a:avLst/>
            <a:gdLst/>
            <a:ahLst/>
            <a:cxnLst/>
            <a:rect l="l" t="t" r="r" b="b"/>
            <a:pathLst>
              <a:path w="510937" h="453341" extrusionOk="0">
                <a:moveTo>
                  <a:pt x="0" y="0"/>
                </a:moveTo>
                <a:lnTo>
                  <a:pt x="510937" y="0"/>
                </a:lnTo>
                <a:lnTo>
                  <a:pt x="510937" y="453341"/>
                </a:lnTo>
                <a:lnTo>
                  <a:pt x="0" y="453341"/>
                </a:lnTo>
                <a:lnTo>
                  <a:pt x="0" y="0"/>
                </a:lnTo>
                <a:close/>
              </a:path>
            </a:pathLst>
          </a:custGeom>
          <a:blipFill rotWithShape="1">
            <a:blip r:embed="rId3">
              <a:alphaModFix/>
            </a:blip>
            <a:stretch>
              <a:fillRect/>
            </a:stretch>
          </a:blipFill>
          <a:ln>
            <a:noFill/>
          </a:ln>
        </p:spPr>
      </p:sp>
      <p:sp>
        <p:nvSpPr>
          <p:cNvPr id="173" name="Google Shape;173;p26"/>
          <p:cNvSpPr txBox="1"/>
          <p:nvPr/>
        </p:nvSpPr>
        <p:spPr>
          <a:xfrm>
            <a:off x="2971725" y="-9125"/>
            <a:ext cx="3240900" cy="400200"/>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 sz="2600" b="1">
                <a:solidFill>
                  <a:srgbClr val="051D40"/>
                </a:solidFill>
                <a:latin typeface="Open Sans ExtraBold"/>
                <a:ea typeface="Open Sans ExtraBold"/>
                <a:cs typeface="Open Sans ExtraBold"/>
                <a:sym typeface="Open Sans ExtraBold"/>
              </a:rPr>
              <a:t>Table of Content</a:t>
            </a:r>
            <a:endParaRPr sz="100"/>
          </a:p>
        </p:txBody>
      </p:sp>
      <p:sp>
        <p:nvSpPr>
          <p:cNvPr id="174" name="Google Shape;174;p26"/>
          <p:cNvSpPr txBox="1"/>
          <p:nvPr/>
        </p:nvSpPr>
        <p:spPr>
          <a:xfrm>
            <a:off x="541420" y="784225"/>
            <a:ext cx="1515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Company Overview</a:t>
            </a:r>
            <a:endParaRPr sz="1100"/>
          </a:p>
        </p:txBody>
      </p:sp>
      <p:sp>
        <p:nvSpPr>
          <p:cNvPr id="175" name="Google Shape;175;p26"/>
          <p:cNvSpPr txBox="1"/>
          <p:nvPr/>
        </p:nvSpPr>
        <p:spPr>
          <a:xfrm>
            <a:off x="3504800" y="784225"/>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b="0" i="0" u="none" strike="noStrike" cap="none">
                <a:solidFill>
                  <a:srgbClr val="051D40"/>
                </a:solidFill>
                <a:latin typeface="Poppins"/>
                <a:ea typeface="Poppins"/>
                <a:cs typeface="Poppins"/>
                <a:sym typeface="Poppins"/>
              </a:rPr>
              <a:t>0</a:t>
            </a:r>
            <a:r>
              <a:rPr lang="en" sz="1100">
                <a:solidFill>
                  <a:srgbClr val="051D40"/>
                </a:solidFill>
                <a:latin typeface="Poppins"/>
                <a:ea typeface="Poppins"/>
                <a:cs typeface="Poppins"/>
                <a:sym typeface="Poppins"/>
              </a:rPr>
              <a:t>3</a:t>
            </a:r>
            <a:endParaRPr sz="1100"/>
          </a:p>
        </p:txBody>
      </p:sp>
      <p:sp>
        <p:nvSpPr>
          <p:cNvPr id="176" name="Google Shape;176;p26"/>
          <p:cNvSpPr txBox="1"/>
          <p:nvPr/>
        </p:nvSpPr>
        <p:spPr>
          <a:xfrm>
            <a:off x="541424" y="1027275"/>
            <a:ext cx="29634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b="1">
                <a:solidFill>
                  <a:srgbClr val="051D40"/>
                </a:solidFill>
                <a:latin typeface="Poppins"/>
                <a:ea typeface="Poppins"/>
                <a:cs typeface="Poppins"/>
                <a:sym typeface="Poppins"/>
              </a:rPr>
              <a:t>Stakeholder Identification and Analysis</a:t>
            </a:r>
            <a:endParaRPr sz="1100" b="1"/>
          </a:p>
        </p:txBody>
      </p:sp>
      <p:sp>
        <p:nvSpPr>
          <p:cNvPr id="177" name="Google Shape;177;p26"/>
          <p:cNvSpPr txBox="1"/>
          <p:nvPr/>
        </p:nvSpPr>
        <p:spPr>
          <a:xfrm>
            <a:off x="3504800" y="1027259"/>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b="0" i="0" u="none" strike="noStrike" cap="none">
                <a:solidFill>
                  <a:srgbClr val="051D40"/>
                </a:solidFill>
                <a:latin typeface="Poppins"/>
                <a:ea typeface="Poppins"/>
                <a:cs typeface="Poppins"/>
                <a:sym typeface="Poppins"/>
              </a:rPr>
              <a:t>0</a:t>
            </a:r>
            <a:r>
              <a:rPr lang="en" sz="1100">
                <a:solidFill>
                  <a:srgbClr val="051D40"/>
                </a:solidFill>
                <a:latin typeface="Poppins"/>
                <a:ea typeface="Poppins"/>
                <a:cs typeface="Poppins"/>
                <a:sym typeface="Poppins"/>
              </a:rPr>
              <a:t>4</a:t>
            </a:r>
            <a:endParaRPr sz="1100"/>
          </a:p>
        </p:txBody>
      </p:sp>
      <p:sp>
        <p:nvSpPr>
          <p:cNvPr id="178" name="Google Shape;178;p26"/>
          <p:cNvSpPr txBox="1"/>
          <p:nvPr/>
        </p:nvSpPr>
        <p:spPr>
          <a:xfrm>
            <a:off x="542723" y="1270178"/>
            <a:ext cx="27492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Stakeholder Analysis Matrix</a:t>
            </a:r>
            <a:endParaRPr sz="1100"/>
          </a:p>
        </p:txBody>
      </p:sp>
      <p:sp>
        <p:nvSpPr>
          <p:cNvPr id="179" name="Google Shape;179;p26"/>
          <p:cNvSpPr txBox="1"/>
          <p:nvPr/>
        </p:nvSpPr>
        <p:spPr>
          <a:xfrm>
            <a:off x="3504800" y="1270188"/>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b="0" i="0" u="none" strike="noStrike" cap="none">
                <a:solidFill>
                  <a:srgbClr val="051D40"/>
                </a:solidFill>
                <a:latin typeface="Poppins"/>
                <a:ea typeface="Poppins"/>
                <a:cs typeface="Poppins"/>
                <a:sym typeface="Poppins"/>
              </a:rPr>
              <a:t>0</a:t>
            </a:r>
            <a:r>
              <a:rPr lang="en" sz="1100">
                <a:solidFill>
                  <a:srgbClr val="051D40"/>
                </a:solidFill>
                <a:latin typeface="Poppins"/>
                <a:ea typeface="Poppins"/>
                <a:cs typeface="Poppins"/>
                <a:sym typeface="Poppins"/>
              </a:rPr>
              <a:t>5</a:t>
            </a:r>
            <a:endParaRPr sz="1100"/>
          </a:p>
        </p:txBody>
      </p:sp>
      <p:sp>
        <p:nvSpPr>
          <p:cNvPr id="180" name="Google Shape;180;p26"/>
          <p:cNvSpPr txBox="1"/>
          <p:nvPr/>
        </p:nvSpPr>
        <p:spPr>
          <a:xfrm>
            <a:off x="542722" y="1513228"/>
            <a:ext cx="31200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Stakeholder Analysis and justification</a:t>
            </a:r>
            <a:endParaRPr sz="1100"/>
          </a:p>
        </p:txBody>
      </p:sp>
      <p:sp>
        <p:nvSpPr>
          <p:cNvPr id="181" name="Google Shape;181;p26"/>
          <p:cNvSpPr txBox="1"/>
          <p:nvPr/>
        </p:nvSpPr>
        <p:spPr>
          <a:xfrm>
            <a:off x="3548320" y="1513227"/>
            <a:ext cx="5001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b="0" i="0" u="none" strike="noStrike" cap="none">
                <a:solidFill>
                  <a:srgbClr val="051D40"/>
                </a:solidFill>
                <a:latin typeface="Poppins"/>
                <a:ea typeface="Poppins"/>
                <a:cs typeface="Poppins"/>
                <a:sym typeface="Poppins"/>
              </a:rPr>
              <a:t>0</a:t>
            </a:r>
            <a:r>
              <a:rPr lang="en" sz="1100">
                <a:solidFill>
                  <a:srgbClr val="051D40"/>
                </a:solidFill>
                <a:latin typeface="Poppins"/>
                <a:ea typeface="Poppins"/>
                <a:cs typeface="Poppins"/>
                <a:sym typeface="Poppins"/>
              </a:rPr>
              <a:t>6-08</a:t>
            </a:r>
            <a:endParaRPr sz="1100"/>
          </a:p>
        </p:txBody>
      </p:sp>
      <p:sp>
        <p:nvSpPr>
          <p:cNvPr id="182" name="Google Shape;182;p26"/>
          <p:cNvSpPr txBox="1"/>
          <p:nvPr/>
        </p:nvSpPr>
        <p:spPr>
          <a:xfrm>
            <a:off x="541420" y="1993000"/>
            <a:ext cx="18396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b="0" i="0" u="none" strike="noStrike" cap="none">
                <a:solidFill>
                  <a:srgbClr val="051D40"/>
                </a:solidFill>
                <a:latin typeface="Poppins"/>
                <a:ea typeface="Poppins"/>
                <a:cs typeface="Poppins"/>
                <a:sym typeface="Poppins"/>
              </a:rPr>
              <a:t>Ex</a:t>
            </a:r>
            <a:r>
              <a:rPr lang="en" sz="1100">
                <a:solidFill>
                  <a:srgbClr val="051D40"/>
                </a:solidFill>
                <a:latin typeface="Poppins"/>
                <a:ea typeface="Poppins"/>
                <a:cs typeface="Poppins"/>
                <a:sym typeface="Poppins"/>
              </a:rPr>
              <a:t>ecutive Summary</a:t>
            </a:r>
            <a:endParaRPr sz="1100"/>
          </a:p>
        </p:txBody>
      </p:sp>
      <p:sp>
        <p:nvSpPr>
          <p:cNvPr id="183" name="Google Shape;183;p26"/>
          <p:cNvSpPr txBox="1"/>
          <p:nvPr/>
        </p:nvSpPr>
        <p:spPr>
          <a:xfrm>
            <a:off x="3504800" y="1993004"/>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rgbClr val="051D40"/>
                </a:solidFill>
                <a:latin typeface="Poppins"/>
                <a:ea typeface="Poppins"/>
                <a:cs typeface="Poppins"/>
                <a:sym typeface="Poppins"/>
              </a:rPr>
              <a:t>10</a:t>
            </a:r>
            <a:endParaRPr sz="1100"/>
          </a:p>
        </p:txBody>
      </p:sp>
      <p:sp>
        <p:nvSpPr>
          <p:cNvPr id="184" name="Google Shape;184;p26"/>
          <p:cNvSpPr/>
          <p:nvPr/>
        </p:nvSpPr>
        <p:spPr>
          <a:xfrm rot="5400000">
            <a:off x="243295" y="1781945"/>
            <a:ext cx="197988" cy="182470"/>
          </a:xfrm>
          <a:custGeom>
            <a:avLst/>
            <a:gdLst/>
            <a:ahLst/>
            <a:cxnLst/>
            <a:rect l="l" t="t" r="r" b="b"/>
            <a:pathLst>
              <a:path w="510937" h="453341" extrusionOk="0">
                <a:moveTo>
                  <a:pt x="0" y="0"/>
                </a:moveTo>
                <a:lnTo>
                  <a:pt x="510937" y="0"/>
                </a:lnTo>
                <a:lnTo>
                  <a:pt x="510937" y="453341"/>
                </a:lnTo>
                <a:lnTo>
                  <a:pt x="0" y="453341"/>
                </a:lnTo>
                <a:lnTo>
                  <a:pt x="0" y="0"/>
                </a:lnTo>
                <a:close/>
              </a:path>
            </a:pathLst>
          </a:custGeom>
          <a:blipFill rotWithShape="1">
            <a:blip r:embed="rId3">
              <a:alphaModFix/>
            </a:blip>
            <a:stretch>
              <a:fillRect/>
            </a:stretch>
          </a:blipFill>
          <a:ln>
            <a:noFill/>
          </a:ln>
        </p:spPr>
      </p:sp>
      <p:sp>
        <p:nvSpPr>
          <p:cNvPr id="185" name="Google Shape;185;p26"/>
          <p:cNvSpPr txBox="1"/>
          <p:nvPr/>
        </p:nvSpPr>
        <p:spPr>
          <a:xfrm>
            <a:off x="566125" y="1777702"/>
            <a:ext cx="18396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b="1">
                <a:solidFill>
                  <a:srgbClr val="051D40"/>
                </a:solidFill>
                <a:latin typeface="Poppins"/>
                <a:ea typeface="Poppins"/>
                <a:cs typeface="Poppins"/>
                <a:sym typeface="Poppins"/>
              </a:rPr>
              <a:t>Business Case</a:t>
            </a:r>
            <a:endParaRPr sz="1100" b="1"/>
          </a:p>
        </p:txBody>
      </p:sp>
      <p:sp>
        <p:nvSpPr>
          <p:cNvPr id="186" name="Google Shape;186;p26"/>
          <p:cNvSpPr txBox="1"/>
          <p:nvPr/>
        </p:nvSpPr>
        <p:spPr>
          <a:xfrm>
            <a:off x="546071" y="2170639"/>
            <a:ext cx="2829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Current implementation</a:t>
            </a:r>
            <a:endParaRPr sz="1100"/>
          </a:p>
        </p:txBody>
      </p:sp>
      <p:sp>
        <p:nvSpPr>
          <p:cNvPr id="187" name="Google Shape;187;p26"/>
          <p:cNvSpPr txBox="1"/>
          <p:nvPr/>
        </p:nvSpPr>
        <p:spPr>
          <a:xfrm>
            <a:off x="3504800" y="2170643"/>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rgbClr val="051D40"/>
                </a:solidFill>
                <a:latin typeface="Poppins"/>
                <a:ea typeface="Poppins"/>
                <a:cs typeface="Poppins"/>
                <a:sym typeface="Poppins"/>
              </a:rPr>
              <a:t>10</a:t>
            </a:r>
            <a:endParaRPr sz="1100">
              <a:solidFill>
                <a:srgbClr val="051D40"/>
              </a:solidFill>
              <a:latin typeface="Poppins"/>
              <a:ea typeface="Poppins"/>
              <a:cs typeface="Poppins"/>
              <a:sym typeface="Poppins"/>
            </a:endParaRPr>
          </a:p>
        </p:txBody>
      </p:sp>
      <p:sp>
        <p:nvSpPr>
          <p:cNvPr id="188" name="Google Shape;188;p26"/>
          <p:cNvSpPr txBox="1"/>
          <p:nvPr/>
        </p:nvSpPr>
        <p:spPr>
          <a:xfrm>
            <a:off x="546071" y="2373301"/>
            <a:ext cx="2829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Problems Identified</a:t>
            </a:r>
            <a:endParaRPr sz="1100"/>
          </a:p>
        </p:txBody>
      </p:sp>
      <p:sp>
        <p:nvSpPr>
          <p:cNvPr id="189" name="Google Shape;189;p26"/>
          <p:cNvSpPr txBox="1"/>
          <p:nvPr/>
        </p:nvSpPr>
        <p:spPr>
          <a:xfrm>
            <a:off x="3587251" y="2373304"/>
            <a:ext cx="256800" cy="1692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r>
              <a:rPr lang="en" sz="1100">
                <a:solidFill>
                  <a:srgbClr val="051D40"/>
                </a:solidFill>
                <a:latin typeface="Poppins"/>
                <a:ea typeface="Poppins"/>
                <a:cs typeface="Poppins"/>
                <a:sym typeface="Poppins"/>
              </a:rPr>
              <a:t>11</a:t>
            </a:r>
            <a:endParaRPr sz="1100"/>
          </a:p>
        </p:txBody>
      </p:sp>
      <p:sp>
        <p:nvSpPr>
          <p:cNvPr id="190" name="Google Shape;190;p26"/>
          <p:cNvSpPr txBox="1"/>
          <p:nvPr/>
        </p:nvSpPr>
        <p:spPr>
          <a:xfrm>
            <a:off x="3504800" y="1765317"/>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b="0" i="0" u="none" strike="noStrike" cap="none">
                <a:solidFill>
                  <a:srgbClr val="051D40"/>
                </a:solidFill>
                <a:latin typeface="Poppins"/>
                <a:ea typeface="Poppins"/>
                <a:cs typeface="Poppins"/>
                <a:sym typeface="Poppins"/>
              </a:rPr>
              <a:t>0</a:t>
            </a:r>
            <a:r>
              <a:rPr lang="en" sz="1100">
                <a:solidFill>
                  <a:srgbClr val="051D40"/>
                </a:solidFill>
                <a:latin typeface="Poppins"/>
                <a:ea typeface="Poppins"/>
                <a:cs typeface="Poppins"/>
                <a:sym typeface="Poppins"/>
              </a:rPr>
              <a:t>9</a:t>
            </a:r>
            <a:endParaRPr sz="1100"/>
          </a:p>
        </p:txBody>
      </p:sp>
      <p:sp>
        <p:nvSpPr>
          <p:cNvPr id="191" name="Google Shape;191;p26"/>
          <p:cNvSpPr txBox="1"/>
          <p:nvPr/>
        </p:nvSpPr>
        <p:spPr>
          <a:xfrm>
            <a:off x="546071" y="2575964"/>
            <a:ext cx="2829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Project Objectives</a:t>
            </a:r>
            <a:endParaRPr sz="1100"/>
          </a:p>
        </p:txBody>
      </p:sp>
      <p:sp>
        <p:nvSpPr>
          <p:cNvPr id="192" name="Google Shape;192;p26"/>
          <p:cNvSpPr txBox="1"/>
          <p:nvPr/>
        </p:nvSpPr>
        <p:spPr>
          <a:xfrm>
            <a:off x="546071" y="2972391"/>
            <a:ext cx="2829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Review of Options</a:t>
            </a:r>
            <a:endParaRPr sz="1100"/>
          </a:p>
        </p:txBody>
      </p:sp>
      <p:sp>
        <p:nvSpPr>
          <p:cNvPr id="193" name="Google Shape;193;p26"/>
          <p:cNvSpPr txBox="1"/>
          <p:nvPr/>
        </p:nvSpPr>
        <p:spPr>
          <a:xfrm>
            <a:off x="546071" y="3170615"/>
            <a:ext cx="2829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Possible Vendors</a:t>
            </a:r>
            <a:endParaRPr sz="1100"/>
          </a:p>
        </p:txBody>
      </p:sp>
      <p:sp>
        <p:nvSpPr>
          <p:cNvPr id="194" name="Google Shape;194;p26"/>
          <p:cNvSpPr txBox="1"/>
          <p:nvPr/>
        </p:nvSpPr>
        <p:spPr>
          <a:xfrm>
            <a:off x="3504800" y="2575970"/>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rgbClr val="051D40"/>
                </a:solidFill>
                <a:latin typeface="Poppins"/>
                <a:ea typeface="Poppins"/>
                <a:cs typeface="Poppins"/>
                <a:sym typeface="Poppins"/>
              </a:rPr>
              <a:t>12</a:t>
            </a:r>
            <a:endParaRPr sz="1100"/>
          </a:p>
        </p:txBody>
      </p:sp>
      <p:sp>
        <p:nvSpPr>
          <p:cNvPr id="195" name="Google Shape;195;p26"/>
          <p:cNvSpPr txBox="1"/>
          <p:nvPr/>
        </p:nvSpPr>
        <p:spPr>
          <a:xfrm>
            <a:off x="3504800" y="2787279"/>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rgbClr val="051D40"/>
                </a:solidFill>
                <a:latin typeface="Poppins"/>
                <a:ea typeface="Poppins"/>
                <a:cs typeface="Poppins"/>
                <a:sym typeface="Poppins"/>
              </a:rPr>
              <a:t>13</a:t>
            </a:r>
            <a:endParaRPr sz="1100"/>
          </a:p>
        </p:txBody>
      </p:sp>
      <p:sp>
        <p:nvSpPr>
          <p:cNvPr id="196" name="Google Shape;196;p26"/>
          <p:cNvSpPr txBox="1"/>
          <p:nvPr/>
        </p:nvSpPr>
        <p:spPr>
          <a:xfrm>
            <a:off x="546071" y="3368828"/>
            <a:ext cx="2829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Benefits of Canteen Ordering System</a:t>
            </a:r>
            <a:endParaRPr sz="1100"/>
          </a:p>
        </p:txBody>
      </p:sp>
      <p:sp>
        <p:nvSpPr>
          <p:cNvPr id="197" name="Google Shape;197;p26"/>
          <p:cNvSpPr txBox="1"/>
          <p:nvPr/>
        </p:nvSpPr>
        <p:spPr>
          <a:xfrm>
            <a:off x="546074" y="3597425"/>
            <a:ext cx="24282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Key Performance Indicators</a:t>
            </a:r>
            <a:endParaRPr sz="1100"/>
          </a:p>
        </p:txBody>
      </p:sp>
      <p:sp>
        <p:nvSpPr>
          <p:cNvPr id="198" name="Google Shape;198;p26"/>
          <p:cNvSpPr txBox="1"/>
          <p:nvPr/>
        </p:nvSpPr>
        <p:spPr>
          <a:xfrm>
            <a:off x="546071" y="3826028"/>
            <a:ext cx="2829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Implementation Risks</a:t>
            </a:r>
            <a:endParaRPr sz="1100"/>
          </a:p>
        </p:txBody>
      </p:sp>
      <p:sp>
        <p:nvSpPr>
          <p:cNvPr id="199" name="Google Shape;199;p26"/>
          <p:cNvSpPr txBox="1"/>
          <p:nvPr/>
        </p:nvSpPr>
        <p:spPr>
          <a:xfrm>
            <a:off x="546071" y="4054253"/>
            <a:ext cx="2829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Suggested Vendor Overview</a:t>
            </a:r>
            <a:endParaRPr sz="1100"/>
          </a:p>
        </p:txBody>
      </p:sp>
      <p:sp>
        <p:nvSpPr>
          <p:cNvPr id="200" name="Google Shape;200;p26"/>
          <p:cNvSpPr/>
          <p:nvPr/>
        </p:nvSpPr>
        <p:spPr>
          <a:xfrm rot="5400000">
            <a:off x="4646845" y="2876762"/>
            <a:ext cx="197988" cy="182470"/>
          </a:xfrm>
          <a:custGeom>
            <a:avLst/>
            <a:gdLst/>
            <a:ahLst/>
            <a:cxnLst/>
            <a:rect l="l" t="t" r="r" b="b"/>
            <a:pathLst>
              <a:path w="510937" h="453341" extrusionOk="0">
                <a:moveTo>
                  <a:pt x="0" y="0"/>
                </a:moveTo>
                <a:lnTo>
                  <a:pt x="510937" y="0"/>
                </a:lnTo>
                <a:lnTo>
                  <a:pt x="510937" y="453341"/>
                </a:lnTo>
                <a:lnTo>
                  <a:pt x="0" y="453341"/>
                </a:lnTo>
                <a:lnTo>
                  <a:pt x="0" y="0"/>
                </a:lnTo>
                <a:close/>
              </a:path>
            </a:pathLst>
          </a:custGeom>
          <a:blipFill rotWithShape="1">
            <a:blip r:embed="rId3">
              <a:alphaModFix/>
            </a:blip>
            <a:stretch>
              <a:fillRect/>
            </a:stretch>
          </a:blipFill>
          <a:ln>
            <a:noFill/>
          </a:ln>
        </p:spPr>
      </p:sp>
      <p:sp>
        <p:nvSpPr>
          <p:cNvPr id="201" name="Google Shape;201;p26"/>
          <p:cNvSpPr txBox="1"/>
          <p:nvPr/>
        </p:nvSpPr>
        <p:spPr>
          <a:xfrm>
            <a:off x="4944970" y="1457550"/>
            <a:ext cx="1515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As-Is Process map</a:t>
            </a:r>
            <a:endParaRPr sz="1100"/>
          </a:p>
        </p:txBody>
      </p:sp>
      <p:sp>
        <p:nvSpPr>
          <p:cNvPr id="202" name="Google Shape;202;p26"/>
          <p:cNvSpPr txBox="1"/>
          <p:nvPr/>
        </p:nvSpPr>
        <p:spPr>
          <a:xfrm>
            <a:off x="7928167" y="1506925"/>
            <a:ext cx="2655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chemeClr val="dk1"/>
                </a:solidFill>
                <a:latin typeface="Poppins"/>
                <a:ea typeface="Poppins"/>
                <a:cs typeface="Poppins"/>
                <a:sym typeface="Poppins"/>
              </a:rPr>
              <a:t>24</a:t>
            </a:r>
            <a:endParaRPr sz="1100">
              <a:solidFill>
                <a:schemeClr val="dk1"/>
              </a:solidFill>
            </a:endParaRPr>
          </a:p>
        </p:txBody>
      </p:sp>
      <p:sp>
        <p:nvSpPr>
          <p:cNvPr id="203" name="Google Shape;203;p26"/>
          <p:cNvSpPr txBox="1"/>
          <p:nvPr/>
        </p:nvSpPr>
        <p:spPr>
          <a:xfrm>
            <a:off x="4944966" y="1700589"/>
            <a:ext cx="33444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To-Be process map</a:t>
            </a:r>
            <a:endParaRPr sz="1100"/>
          </a:p>
        </p:txBody>
      </p:sp>
      <p:sp>
        <p:nvSpPr>
          <p:cNvPr id="204" name="Google Shape;204;p26"/>
          <p:cNvSpPr txBox="1"/>
          <p:nvPr/>
        </p:nvSpPr>
        <p:spPr>
          <a:xfrm>
            <a:off x="7928167" y="1749958"/>
            <a:ext cx="2655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chemeClr val="dk1"/>
                </a:solidFill>
                <a:latin typeface="Poppins"/>
                <a:ea typeface="Poppins"/>
                <a:cs typeface="Poppins"/>
                <a:sym typeface="Poppins"/>
              </a:rPr>
              <a:t>25</a:t>
            </a:r>
            <a:endParaRPr sz="1100">
              <a:solidFill>
                <a:schemeClr val="dk1"/>
              </a:solidFill>
            </a:endParaRPr>
          </a:p>
        </p:txBody>
      </p:sp>
      <p:sp>
        <p:nvSpPr>
          <p:cNvPr id="205" name="Google Shape;205;p26"/>
          <p:cNvSpPr txBox="1"/>
          <p:nvPr/>
        </p:nvSpPr>
        <p:spPr>
          <a:xfrm>
            <a:off x="7928175" y="2297681"/>
            <a:ext cx="2655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chemeClr val="dk1"/>
                </a:solidFill>
                <a:latin typeface="Poppins"/>
                <a:ea typeface="Poppins"/>
                <a:cs typeface="Poppins"/>
                <a:sym typeface="Poppins"/>
              </a:rPr>
              <a:t>28</a:t>
            </a:r>
            <a:endParaRPr sz="1100">
              <a:solidFill>
                <a:schemeClr val="dk1"/>
              </a:solidFill>
            </a:endParaRPr>
          </a:p>
        </p:txBody>
      </p:sp>
      <p:sp>
        <p:nvSpPr>
          <p:cNvPr id="206" name="Google Shape;206;p26"/>
          <p:cNvSpPr txBox="1"/>
          <p:nvPr/>
        </p:nvSpPr>
        <p:spPr>
          <a:xfrm>
            <a:off x="4946272" y="1957953"/>
            <a:ext cx="31200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Unilever User Stories</a:t>
            </a:r>
            <a:endParaRPr sz="1100"/>
          </a:p>
        </p:txBody>
      </p:sp>
      <p:sp>
        <p:nvSpPr>
          <p:cNvPr id="207" name="Google Shape;207;p26"/>
          <p:cNvSpPr txBox="1"/>
          <p:nvPr/>
        </p:nvSpPr>
        <p:spPr>
          <a:xfrm>
            <a:off x="7971988" y="2007325"/>
            <a:ext cx="503700" cy="1692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r>
              <a:rPr lang="en" sz="1100">
                <a:solidFill>
                  <a:schemeClr val="dk1"/>
                </a:solidFill>
                <a:latin typeface="Poppins"/>
                <a:ea typeface="Poppins"/>
                <a:cs typeface="Poppins"/>
                <a:sym typeface="Poppins"/>
              </a:rPr>
              <a:t>26-27</a:t>
            </a:r>
            <a:endParaRPr sz="1100">
              <a:solidFill>
                <a:schemeClr val="dk1"/>
              </a:solidFill>
            </a:endParaRPr>
          </a:p>
        </p:txBody>
      </p:sp>
      <p:sp>
        <p:nvSpPr>
          <p:cNvPr id="208" name="Google Shape;208;p26"/>
          <p:cNvSpPr txBox="1"/>
          <p:nvPr/>
        </p:nvSpPr>
        <p:spPr>
          <a:xfrm>
            <a:off x="4944970" y="2437725"/>
            <a:ext cx="18396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JIRA sprints</a:t>
            </a:r>
            <a:endParaRPr sz="1100"/>
          </a:p>
        </p:txBody>
      </p:sp>
      <p:sp>
        <p:nvSpPr>
          <p:cNvPr id="209" name="Google Shape;209;p26"/>
          <p:cNvSpPr txBox="1"/>
          <p:nvPr/>
        </p:nvSpPr>
        <p:spPr>
          <a:xfrm>
            <a:off x="7928167" y="2715700"/>
            <a:ext cx="2655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chemeClr val="dk1"/>
                </a:solidFill>
                <a:latin typeface="Poppins"/>
                <a:ea typeface="Poppins"/>
                <a:cs typeface="Poppins"/>
                <a:sym typeface="Poppins"/>
              </a:rPr>
              <a:t>30</a:t>
            </a:r>
            <a:endParaRPr sz="1100">
              <a:solidFill>
                <a:schemeClr val="dk1"/>
              </a:solidFill>
            </a:endParaRPr>
          </a:p>
        </p:txBody>
      </p:sp>
      <p:sp>
        <p:nvSpPr>
          <p:cNvPr id="210" name="Google Shape;210;p26"/>
          <p:cNvSpPr txBox="1"/>
          <p:nvPr/>
        </p:nvSpPr>
        <p:spPr>
          <a:xfrm>
            <a:off x="4944970" y="2850964"/>
            <a:ext cx="17667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b="0" i="0" u="none" strike="noStrike" cap="none">
                <a:solidFill>
                  <a:srgbClr val="051D40"/>
                </a:solidFill>
                <a:latin typeface="Poppins"/>
                <a:ea typeface="Poppins"/>
                <a:cs typeface="Poppins"/>
                <a:sym typeface="Poppins"/>
              </a:rPr>
              <a:t>Our Team</a:t>
            </a:r>
            <a:endParaRPr sz="1100"/>
          </a:p>
        </p:txBody>
      </p:sp>
      <p:sp>
        <p:nvSpPr>
          <p:cNvPr id="211" name="Google Shape;211;p26"/>
          <p:cNvSpPr txBox="1"/>
          <p:nvPr/>
        </p:nvSpPr>
        <p:spPr>
          <a:xfrm>
            <a:off x="4969675" y="2222425"/>
            <a:ext cx="20613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b="1">
                <a:solidFill>
                  <a:srgbClr val="051D40"/>
                </a:solidFill>
                <a:latin typeface="Poppins"/>
                <a:ea typeface="Poppins"/>
                <a:cs typeface="Poppins"/>
                <a:sym typeface="Poppins"/>
              </a:rPr>
              <a:t>Jira Sprints and Timelines</a:t>
            </a:r>
            <a:endParaRPr sz="1100" b="1"/>
          </a:p>
        </p:txBody>
      </p:sp>
      <p:sp>
        <p:nvSpPr>
          <p:cNvPr id="212" name="Google Shape;212;p26"/>
          <p:cNvSpPr txBox="1"/>
          <p:nvPr/>
        </p:nvSpPr>
        <p:spPr>
          <a:xfrm>
            <a:off x="4949621" y="2615364"/>
            <a:ext cx="2829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JIRA timeline</a:t>
            </a:r>
            <a:endParaRPr sz="1100"/>
          </a:p>
        </p:txBody>
      </p:sp>
      <p:sp>
        <p:nvSpPr>
          <p:cNvPr id="213" name="Google Shape;213;p26"/>
          <p:cNvSpPr txBox="1"/>
          <p:nvPr/>
        </p:nvSpPr>
        <p:spPr>
          <a:xfrm>
            <a:off x="7928167" y="2488014"/>
            <a:ext cx="2655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chemeClr val="dk1"/>
                </a:solidFill>
                <a:latin typeface="Poppins"/>
                <a:ea typeface="Poppins"/>
                <a:cs typeface="Poppins"/>
                <a:sym typeface="Poppins"/>
              </a:rPr>
              <a:t>29</a:t>
            </a:r>
            <a:endParaRPr sz="1100">
              <a:solidFill>
                <a:schemeClr val="dk1"/>
              </a:solidFill>
            </a:endParaRPr>
          </a:p>
        </p:txBody>
      </p:sp>
      <p:cxnSp>
        <p:nvCxnSpPr>
          <p:cNvPr id="214" name="Google Shape;214;p26"/>
          <p:cNvCxnSpPr/>
          <p:nvPr/>
        </p:nvCxnSpPr>
        <p:spPr>
          <a:xfrm>
            <a:off x="4348474" y="391750"/>
            <a:ext cx="30300" cy="4456800"/>
          </a:xfrm>
          <a:prstGeom prst="straightConnector1">
            <a:avLst/>
          </a:prstGeom>
          <a:noFill/>
          <a:ln w="19050" cap="flat" cmpd="sng">
            <a:solidFill>
              <a:schemeClr val="dk1"/>
            </a:solidFill>
            <a:prstDash val="solid"/>
            <a:round/>
            <a:headEnd type="none" w="med" len="med"/>
            <a:tailEnd type="none" w="med" len="med"/>
          </a:ln>
        </p:spPr>
      </p:cxnSp>
      <p:sp>
        <p:nvSpPr>
          <p:cNvPr id="215" name="Google Shape;215;p26"/>
          <p:cNvSpPr txBox="1"/>
          <p:nvPr/>
        </p:nvSpPr>
        <p:spPr>
          <a:xfrm>
            <a:off x="546071" y="4282853"/>
            <a:ext cx="2829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Conclusion</a:t>
            </a:r>
            <a:endParaRPr sz="1100"/>
          </a:p>
        </p:txBody>
      </p:sp>
      <p:sp>
        <p:nvSpPr>
          <p:cNvPr id="216" name="Google Shape;216;p26"/>
          <p:cNvSpPr txBox="1"/>
          <p:nvPr/>
        </p:nvSpPr>
        <p:spPr>
          <a:xfrm>
            <a:off x="3504800" y="2977780"/>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rgbClr val="051D40"/>
                </a:solidFill>
                <a:latin typeface="Poppins"/>
                <a:ea typeface="Poppins"/>
                <a:cs typeface="Poppins"/>
                <a:sym typeface="Poppins"/>
              </a:rPr>
              <a:t>14</a:t>
            </a:r>
            <a:endParaRPr sz="1100"/>
          </a:p>
        </p:txBody>
      </p:sp>
      <p:sp>
        <p:nvSpPr>
          <p:cNvPr id="217" name="Google Shape;217;p26"/>
          <p:cNvSpPr txBox="1"/>
          <p:nvPr/>
        </p:nvSpPr>
        <p:spPr>
          <a:xfrm>
            <a:off x="3504800" y="3168280"/>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rgbClr val="051D40"/>
                </a:solidFill>
                <a:latin typeface="Poppins"/>
                <a:ea typeface="Poppins"/>
                <a:cs typeface="Poppins"/>
                <a:sym typeface="Poppins"/>
              </a:rPr>
              <a:t>15</a:t>
            </a:r>
            <a:endParaRPr sz="1100"/>
          </a:p>
        </p:txBody>
      </p:sp>
      <p:sp>
        <p:nvSpPr>
          <p:cNvPr id="218" name="Google Shape;218;p26"/>
          <p:cNvSpPr txBox="1"/>
          <p:nvPr/>
        </p:nvSpPr>
        <p:spPr>
          <a:xfrm>
            <a:off x="546071" y="2774190"/>
            <a:ext cx="28299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Finding New Implementation</a:t>
            </a:r>
            <a:endParaRPr sz="1100"/>
          </a:p>
        </p:txBody>
      </p:sp>
      <p:sp>
        <p:nvSpPr>
          <p:cNvPr id="219" name="Google Shape;219;p26"/>
          <p:cNvSpPr txBox="1"/>
          <p:nvPr/>
        </p:nvSpPr>
        <p:spPr>
          <a:xfrm>
            <a:off x="3504800" y="3396881"/>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rgbClr val="051D40"/>
                </a:solidFill>
                <a:latin typeface="Poppins"/>
                <a:ea typeface="Poppins"/>
                <a:cs typeface="Poppins"/>
                <a:sym typeface="Poppins"/>
              </a:rPr>
              <a:t>16</a:t>
            </a:r>
            <a:endParaRPr sz="1100"/>
          </a:p>
        </p:txBody>
      </p:sp>
      <p:sp>
        <p:nvSpPr>
          <p:cNvPr id="220" name="Google Shape;220;p26"/>
          <p:cNvSpPr txBox="1"/>
          <p:nvPr/>
        </p:nvSpPr>
        <p:spPr>
          <a:xfrm>
            <a:off x="3504800" y="3625481"/>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rgbClr val="051D40"/>
                </a:solidFill>
                <a:latin typeface="Poppins"/>
                <a:ea typeface="Poppins"/>
                <a:cs typeface="Poppins"/>
                <a:sym typeface="Poppins"/>
              </a:rPr>
              <a:t>17</a:t>
            </a:r>
            <a:endParaRPr sz="1100"/>
          </a:p>
        </p:txBody>
      </p:sp>
      <p:sp>
        <p:nvSpPr>
          <p:cNvPr id="221" name="Google Shape;221;p26"/>
          <p:cNvSpPr txBox="1"/>
          <p:nvPr/>
        </p:nvSpPr>
        <p:spPr>
          <a:xfrm>
            <a:off x="3504800" y="3839682"/>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rgbClr val="051D40"/>
                </a:solidFill>
                <a:latin typeface="Poppins"/>
                <a:ea typeface="Poppins"/>
                <a:cs typeface="Poppins"/>
                <a:sym typeface="Poppins"/>
              </a:rPr>
              <a:t>18</a:t>
            </a:r>
            <a:endParaRPr sz="1100"/>
          </a:p>
        </p:txBody>
      </p:sp>
      <p:sp>
        <p:nvSpPr>
          <p:cNvPr id="222" name="Google Shape;222;p26"/>
          <p:cNvSpPr txBox="1"/>
          <p:nvPr/>
        </p:nvSpPr>
        <p:spPr>
          <a:xfrm>
            <a:off x="3504800" y="4068282"/>
            <a:ext cx="2637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rgbClr val="051D40"/>
                </a:solidFill>
                <a:latin typeface="Poppins"/>
                <a:ea typeface="Poppins"/>
                <a:cs typeface="Poppins"/>
                <a:sym typeface="Poppins"/>
              </a:rPr>
              <a:t>19</a:t>
            </a:r>
            <a:endParaRPr sz="1100"/>
          </a:p>
        </p:txBody>
      </p:sp>
      <p:sp>
        <p:nvSpPr>
          <p:cNvPr id="223" name="Google Shape;223;p26"/>
          <p:cNvSpPr txBox="1"/>
          <p:nvPr/>
        </p:nvSpPr>
        <p:spPr>
          <a:xfrm>
            <a:off x="3587251" y="4289684"/>
            <a:ext cx="263700" cy="1692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r>
              <a:rPr lang="en" sz="1100">
                <a:solidFill>
                  <a:srgbClr val="051D40"/>
                </a:solidFill>
                <a:latin typeface="Poppins"/>
                <a:ea typeface="Poppins"/>
                <a:cs typeface="Poppins"/>
                <a:sym typeface="Poppins"/>
              </a:rPr>
              <a:t>20</a:t>
            </a:r>
            <a:endParaRPr sz="1100"/>
          </a:p>
        </p:txBody>
      </p:sp>
      <p:sp>
        <p:nvSpPr>
          <p:cNvPr id="224" name="Google Shape;224;p26"/>
          <p:cNvSpPr/>
          <p:nvPr/>
        </p:nvSpPr>
        <p:spPr>
          <a:xfrm rot="5400000">
            <a:off x="4646845" y="2226670"/>
            <a:ext cx="197988" cy="182470"/>
          </a:xfrm>
          <a:custGeom>
            <a:avLst/>
            <a:gdLst/>
            <a:ahLst/>
            <a:cxnLst/>
            <a:rect l="l" t="t" r="r" b="b"/>
            <a:pathLst>
              <a:path w="510937" h="453341" extrusionOk="0">
                <a:moveTo>
                  <a:pt x="0" y="0"/>
                </a:moveTo>
                <a:lnTo>
                  <a:pt x="510937" y="0"/>
                </a:lnTo>
                <a:lnTo>
                  <a:pt x="510937" y="453341"/>
                </a:lnTo>
                <a:lnTo>
                  <a:pt x="0" y="453341"/>
                </a:lnTo>
                <a:lnTo>
                  <a:pt x="0" y="0"/>
                </a:lnTo>
                <a:close/>
              </a:path>
            </a:pathLst>
          </a:custGeom>
          <a:blipFill rotWithShape="1">
            <a:blip r:embed="rId3">
              <a:alphaModFix/>
            </a:blip>
            <a:stretch>
              <a:fillRect/>
            </a:stretch>
          </a:blipFill>
          <a:ln>
            <a:noFill/>
          </a:ln>
        </p:spPr>
      </p:sp>
      <p:sp>
        <p:nvSpPr>
          <p:cNvPr id="225" name="Google Shape;225;p26"/>
          <p:cNvSpPr txBox="1"/>
          <p:nvPr/>
        </p:nvSpPr>
        <p:spPr>
          <a:xfrm>
            <a:off x="7928167" y="2905852"/>
            <a:ext cx="265500" cy="169200"/>
          </a:xfrm>
          <a:prstGeom prst="rect">
            <a:avLst/>
          </a:prstGeom>
          <a:noFill/>
          <a:ln>
            <a:noFill/>
          </a:ln>
        </p:spPr>
        <p:txBody>
          <a:bodyPr spcFirstLastPara="1" wrap="square" lIns="0" tIns="0" rIns="0" bIns="0" anchor="t" anchorCtr="0">
            <a:spAutoFit/>
          </a:bodyPr>
          <a:lstStyle/>
          <a:p>
            <a:pPr marL="0" marR="0" lvl="0" indent="0" algn="r" rtl="0">
              <a:lnSpc>
                <a:spcPct val="140028"/>
              </a:lnSpc>
              <a:spcBef>
                <a:spcPts val="0"/>
              </a:spcBef>
              <a:spcAft>
                <a:spcPts val="0"/>
              </a:spcAft>
              <a:buNone/>
            </a:pPr>
            <a:r>
              <a:rPr lang="en" sz="1100">
                <a:solidFill>
                  <a:schemeClr val="dk1"/>
                </a:solidFill>
                <a:latin typeface="Poppins"/>
                <a:ea typeface="Poppins"/>
                <a:cs typeface="Poppins"/>
                <a:sym typeface="Poppins"/>
              </a:rPr>
              <a:t>31</a:t>
            </a:r>
            <a:endParaRPr sz="1100">
              <a:solidFill>
                <a:schemeClr val="dk1"/>
              </a:solidFill>
              <a:latin typeface="Poppins"/>
              <a:ea typeface="Poppins"/>
              <a:cs typeface="Poppins"/>
              <a:sym typeface="Poppins"/>
            </a:endParaRPr>
          </a:p>
        </p:txBody>
      </p:sp>
      <p:sp>
        <p:nvSpPr>
          <p:cNvPr id="226" name="Google Shape;226;p26"/>
          <p:cNvSpPr/>
          <p:nvPr/>
        </p:nvSpPr>
        <p:spPr>
          <a:xfrm rot="5400000">
            <a:off x="4640445" y="771288"/>
            <a:ext cx="197988" cy="182470"/>
          </a:xfrm>
          <a:custGeom>
            <a:avLst/>
            <a:gdLst/>
            <a:ahLst/>
            <a:cxnLst/>
            <a:rect l="l" t="t" r="r" b="b"/>
            <a:pathLst>
              <a:path w="510937" h="453341" extrusionOk="0">
                <a:moveTo>
                  <a:pt x="0" y="0"/>
                </a:moveTo>
                <a:lnTo>
                  <a:pt x="510937" y="0"/>
                </a:lnTo>
                <a:lnTo>
                  <a:pt x="510937" y="453340"/>
                </a:lnTo>
                <a:lnTo>
                  <a:pt x="0" y="453340"/>
                </a:lnTo>
                <a:lnTo>
                  <a:pt x="0" y="0"/>
                </a:lnTo>
                <a:close/>
              </a:path>
            </a:pathLst>
          </a:custGeom>
          <a:blipFill rotWithShape="1">
            <a:blip r:embed="rId3">
              <a:alphaModFix/>
            </a:blip>
            <a:stretch>
              <a:fillRect/>
            </a:stretch>
          </a:blipFill>
          <a:ln>
            <a:noFill/>
          </a:ln>
        </p:spPr>
      </p:sp>
      <p:sp>
        <p:nvSpPr>
          <p:cNvPr id="227" name="Google Shape;227;p26"/>
          <p:cNvSpPr txBox="1"/>
          <p:nvPr/>
        </p:nvSpPr>
        <p:spPr>
          <a:xfrm>
            <a:off x="4938575" y="777925"/>
            <a:ext cx="28872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b="1">
                <a:solidFill>
                  <a:srgbClr val="051D40"/>
                </a:solidFill>
                <a:latin typeface="Poppins"/>
                <a:ea typeface="Poppins"/>
                <a:cs typeface="Poppins"/>
                <a:sym typeface="Poppins"/>
              </a:rPr>
              <a:t>Unilever Canteen Ordering System Dev.</a:t>
            </a:r>
            <a:endParaRPr sz="1100" b="1"/>
          </a:p>
        </p:txBody>
      </p:sp>
      <p:sp>
        <p:nvSpPr>
          <p:cNvPr id="228" name="Google Shape;228;p26"/>
          <p:cNvSpPr txBox="1"/>
          <p:nvPr/>
        </p:nvSpPr>
        <p:spPr>
          <a:xfrm>
            <a:off x="7977628" y="777937"/>
            <a:ext cx="263700" cy="1692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r>
              <a:rPr lang="en" sz="1100">
                <a:solidFill>
                  <a:srgbClr val="051D40"/>
                </a:solidFill>
                <a:latin typeface="Poppins"/>
                <a:ea typeface="Poppins"/>
                <a:cs typeface="Poppins"/>
                <a:sym typeface="Poppins"/>
              </a:rPr>
              <a:t>21</a:t>
            </a:r>
            <a:endParaRPr sz="1100"/>
          </a:p>
        </p:txBody>
      </p:sp>
      <p:sp>
        <p:nvSpPr>
          <p:cNvPr id="229" name="Google Shape;229;p26"/>
          <p:cNvSpPr txBox="1"/>
          <p:nvPr/>
        </p:nvSpPr>
        <p:spPr>
          <a:xfrm>
            <a:off x="4938570" y="1020856"/>
            <a:ext cx="18396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RACI Matrix</a:t>
            </a:r>
            <a:endParaRPr sz="1100"/>
          </a:p>
        </p:txBody>
      </p:sp>
      <p:sp>
        <p:nvSpPr>
          <p:cNvPr id="230" name="Google Shape;230;p26"/>
          <p:cNvSpPr txBox="1"/>
          <p:nvPr/>
        </p:nvSpPr>
        <p:spPr>
          <a:xfrm>
            <a:off x="7977628" y="1020866"/>
            <a:ext cx="263700" cy="1692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r>
              <a:rPr lang="en" sz="1100">
                <a:solidFill>
                  <a:srgbClr val="051D40"/>
                </a:solidFill>
                <a:latin typeface="Poppins"/>
                <a:ea typeface="Poppins"/>
                <a:cs typeface="Poppins"/>
                <a:sym typeface="Poppins"/>
              </a:rPr>
              <a:t>22</a:t>
            </a:r>
            <a:endParaRPr sz="1100"/>
          </a:p>
        </p:txBody>
      </p:sp>
      <p:sp>
        <p:nvSpPr>
          <p:cNvPr id="231" name="Google Shape;231;p26"/>
          <p:cNvSpPr txBox="1"/>
          <p:nvPr/>
        </p:nvSpPr>
        <p:spPr>
          <a:xfrm>
            <a:off x="4938575" y="1263900"/>
            <a:ext cx="3045000" cy="1692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 sz="1100">
                <a:solidFill>
                  <a:srgbClr val="051D40"/>
                </a:solidFill>
                <a:latin typeface="Poppins"/>
                <a:ea typeface="Poppins"/>
                <a:cs typeface="Poppins"/>
                <a:sym typeface="Poppins"/>
              </a:rPr>
              <a:t>Main software features to be developed</a:t>
            </a:r>
            <a:endParaRPr sz="1100"/>
          </a:p>
        </p:txBody>
      </p:sp>
      <p:sp>
        <p:nvSpPr>
          <p:cNvPr id="232" name="Google Shape;232;p26"/>
          <p:cNvSpPr txBox="1"/>
          <p:nvPr/>
        </p:nvSpPr>
        <p:spPr>
          <a:xfrm>
            <a:off x="7977628" y="1263900"/>
            <a:ext cx="263700" cy="1692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r>
              <a:rPr lang="en" sz="1100">
                <a:solidFill>
                  <a:srgbClr val="051D40"/>
                </a:solidFill>
                <a:latin typeface="Poppins"/>
                <a:ea typeface="Poppins"/>
                <a:cs typeface="Poppins"/>
                <a:sym typeface="Poppins"/>
              </a:rPr>
              <a:t>23</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4"/>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20" b="-9219"/>
            </a:stretch>
          </a:blipFill>
          <a:ln>
            <a:noFill/>
          </a:ln>
        </p:spPr>
      </p:sp>
      <p:sp>
        <p:nvSpPr>
          <p:cNvPr id="604" name="Google Shape;604;p44"/>
          <p:cNvSpPr txBox="1"/>
          <p:nvPr/>
        </p:nvSpPr>
        <p:spPr>
          <a:xfrm>
            <a:off x="554525" y="321300"/>
            <a:ext cx="3769800" cy="615600"/>
          </a:xfrm>
          <a:prstGeom prst="rect">
            <a:avLst/>
          </a:prstGeom>
          <a:noFill/>
          <a:ln>
            <a:noFill/>
          </a:ln>
        </p:spPr>
        <p:txBody>
          <a:bodyPr spcFirstLastPara="1" wrap="square" lIns="0" tIns="0" rIns="0" bIns="0" anchor="t" anchorCtr="0">
            <a:spAutoFit/>
          </a:bodyPr>
          <a:lstStyle/>
          <a:p>
            <a:pPr marL="0" marR="0" lvl="0" indent="0" algn="l" rtl="0">
              <a:lnSpc>
                <a:spcPct val="140001"/>
              </a:lnSpc>
              <a:spcBef>
                <a:spcPts val="0"/>
              </a:spcBef>
              <a:spcAft>
                <a:spcPts val="0"/>
              </a:spcAft>
              <a:buNone/>
            </a:pPr>
            <a:r>
              <a:rPr lang="en" sz="4000" b="1">
                <a:solidFill>
                  <a:srgbClr val="FFFFFF"/>
                </a:solidFill>
                <a:latin typeface="Open Sans ExtraBold"/>
                <a:ea typeface="Open Sans ExtraBold"/>
                <a:cs typeface="Open Sans ExtraBold"/>
                <a:sym typeface="Open Sans ExtraBold"/>
              </a:rPr>
              <a:t>Conclusion</a:t>
            </a:r>
            <a:endParaRPr sz="100"/>
          </a:p>
        </p:txBody>
      </p:sp>
      <p:sp>
        <p:nvSpPr>
          <p:cNvPr id="605" name="Google Shape;605;p44"/>
          <p:cNvSpPr/>
          <p:nvPr/>
        </p:nvSpPr>
        <p:spPr>
          <a:xfrm>
            <a:off x="661375" y="1396500"/>
            <a:ext cx="7784100" cy="2780400"/>
          </a:xfrm>
          <a:prstGeom prst="rect">
            <a:avLst/>
          </a:prstGeom>
          <a:solidFill>
            <a:srgbClr val="075EE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06" name="Google Shape;606;p44"/>
          <p:cNvSpPr txBox="1"/>
          <p:nvPr/>
        </p:nvSpPr>
        <p:spPr>
          <a:xfrm>
            <a:off x="844525" y="1628000"/>
            <a:ext cx="7387200" cy="1970700"/>
          </a:xfrm>
          <a:prstGeom prst="rect">
            <a:avLst/>
          </a:prstGeom>
          <a:noFill/>
          <a:ln>
            <a:noFill/>
          </a:ln>
        </p:spPr>
        <p:txBody>
          <a:bodyPr spcFirstLastPara="1" wrap="square" lIns="0" tIns="0" rIns="0" bIns="0" anchor="t" anchorCtr="0">
            <a:spAutoFit/>
          </a:bodyPr>
          <a:lstStyle/>
          <a:p>
            <a:pPr marL="0" marR="0" lvl="0" indent="0" algn="just" rtl="0">
              <a:lnSpc>
                <a:spcPct val="140037"/>
              </a:lnSpc>
              <a:spcBef>
                <a:spcPts val="0"/>
              </a:spcBef>
              <a:spcAft>
                <a:spcPts val="0"/>
              </a:spcAft>
              <a:buNone/>
            </a:pPr>
            <a:r>
              <a:rPr lang="en" sz="1600">
                <a:solidFill>
                  <a:srgbClr val="FFFFFF"/>
                </a:solidFill>
                <a:latin typeface="Poppins"/>
                <a:ea typeface="Poppins"/>
                <a:cs typeface="Poppins"/>
                <a:sym typeface="Poppins"/>
              </a:rPr>
              <a:t>Implementing an online food ordering system at Unilever’s UK office is a strategic investment that will deliver significant benefits to both employees and the organization. By addressing the current challenges in canteen operations, this system will enhance employee satisfaction, improve employees productivity, reduce wastage and inefficiencies in the canteen operation.</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5EED"/>
        </a:solidFill>
        <a:effectLst/>
      </p:bgPr>
    </p:bg>
    <p:spTree>
      <p:nvGrpSpPr>
        <p:cNvPr id="1" name="Shape 610"/>
        <p:cNvGrpSpPr/>
        <p:nvPr/>
      </p:nvGrpSpPr>
      <p:grpSpPr>
        <a:xfrm>
          <a:off x="0" y="0"/>
          <a:ext cx="0" cy="0"/>
          <a:chOff x="0" y="0"/>
          <a:chExt cx="0" cy="0"/>
        </a:xfrm>
      </p:grpSpPr>
      <p:sp>
        <p:nvSpPr>
          <p:cNvPr id="611" name="Google Shape;611;p45"/>
          <p:cNvSpPr txBox="1"/>
          <p:nvPr/>
        </p:nvSpPr>
        <p:spPr>
          <a:xfrm>
            <a:off x="514350" y="2000850"/>
            <a:ext cx="4832700" cy="18717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3800" b="1">
                <a:solidFill>
                  <a:srgbClr val="FFFFFF"/>
                </a:solidFill>
                <a:latin typeface="Fira Sans Black"/>
                <a:ea typeface="Fira Sans Black"/>
                <a:cs typeface="Fira Sans Black"/>
                <a:sym typeface="Fira Sans Black"/>
              </a:rPr>
              <a:t>Unilever Canteen ordering System  Development</a:t>
            </a:r>
            <a:endParaRPr sz="100"/>
          </a:p>
        </p:txBody>
      </p:sp>
      <p:sp>
        <p:nvSpPr>
          <p:cNvPr id="612" name="Google Shape;612;p45"/>
          <p:cNvSpPr/>
          <p:nvPr/>
        </p:nvSpPr>
        <p:spPr>
          <a:xfrm>
            <a:off x="5042039" y="167196"/>
            <a:ext cx="4023377" cy="4809113"/>
          </a:xfrm>
          <a:custGeom>
            <a:avLst/>
            <a:gdLst/>
            <a:ahLst/>
            <a:cxnLst/>
            <a:rect l="l" t="t" r="r" b="b"/>
            <a:pathLst>
              <a:path w="8606155" h="10286873" extrusionOk="0">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rotWithShape="1">
            <a:blip r:embed="rId3">
              <a:alphaModFix/>
            </a:blip>
            <a:stretch>
              <a:fillRect l="-27998" r="-51457"/>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grpSp>
        <p:nvGrpSpPr>
          <p:cNvPr id="617" name="Google Shape;617;p46"/>
          <p:cNvGrpSpPr/>
          <p:nvPr/>
        </p:nvGrpSpPr>
        <p:grpSpPr>
          <a:xfrm>
            <a:off x="0" y="152400"/>
            <a:ext cx="8991600" cy="4991101"/>
            <a:chOff x="0" y="152400"/>
            <a:chExt cx="8991600" cy="4991101"/>
          </a:xfrm>
        </p:grpSpPr>
        <p:pic>
          <p:nvPicPr>
            <p:cNvPr id="618" name="Google Shape;618;p46"/>
            <p:cNvPicPr preferRelativeResize="0"/>
            <p:nvPr/>
          </p:nvPicPr>
          <p:blipFill>
            <a:blip r:embed="rId3">
              <a:alphaModFix/>
            </a:blip>
            <a:stretch>
              <a:fillRect/>
            </a:stretch>
          </p:blipFill>
          <p:spPr>
            <a:xfrm>
              <a:off x="0" y="152400"/>
              <a:ext cx="8991600" cy="4991101"/>
            </a:xfrm>
            <a:prstGeom prst="rect">
              <a:avLst/>
            </a:prstGeom>
            <a:noFill/>
            <a:ln>
              <a:noFill/>
            </a:ln>
          </p:spPr>
        </p:pic>
        <p:sp>
          <p:nvSpPr>
            <p:cNvPr id="619" name="Google Shape;619;p46"/>
            <p:cNvSpPr/>
            <p:nvPr/>
          </p:nvSpPr>
          <p:spPr>
            <a:xfrm>
              <a:off x="6009600" y="3110850"/>
              <a:ext cx="278400" cy="238500"/>
            </a:xfrm>
            <a:prstGeom prst="rect">
              <a:avLst/>
            </a:prstGeom>
            <a:solidFill>
              <a:srgbClr val="F0FD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a:t>
              </a:r>
              <a:endParaRPr>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623"/>
        <p:cNvGrpSpPr/>
        <p:nvPr/>
      </p:nvGrpSpPr>
      <p:grpSpPr>
        <a:xfrm>
          <a:off x="0" y="0"/>
          <a:ext cx="0" cy="0"/>
          <a:chOff x="0" y="0"/>
          <a:chExt cx="0" cy="0"/>
        </a:xfrm>
      </p:grpSpPr>
      <p:sp>
        <p:nvSpPr>
          <p:cNvPr id="624" name="Google Shape;624;p47"/>
          <p:cNvSpPr txBox="1"/>
          <p:nvPr/>
        </p:nvSpPr>
        <p:spPr>
          <a:xfrm>
            <a:off x="1186800" y="172000"/>
            <a:ext cx="7033200" cy="3540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2300" b="1">
                <a:solidFill>
                  <a:srgbClr val="051D40"/>
                </a:solidFill>
                <a:latin typeface="Open Sans ExtraBold"/>
                <a:ea typeface="Open Sans ExtraBold"/>
                <a:cs typeface="Open Sans ExtraBold"/>
                <a:sym typeface="Open Sans ExtraBold"/>
              </a:rPr>
              <a:t>Main Software Features to be Developed</a:t>
            </a:r>
            <a:endParaRPr sz="700"/>
          </a:p>
        </p:txBody>
      </p:sp>
      <p:grpSp>
        <p:nvGrpSpPr>
          <p:cNvPr id="625" name="Google Shape;625;p47"/>
          <p:cNvGrpSpPr/>
          <p:nvPr/>
        </p:nvGrpSpPr>
        <p:grpSpPr>
          <a:xfrm>
            <a:off x="-797910" y="-891051"/>
            <a:ext cx="1782102" cy="1782102"/>
            <a:chOff x="0" y="0"/>
            <a:chExt cx="812800" cy="812800"/>
          </a:xfrm>
        </p:grpSpPr>
        <p:sp>
          <p:nvSpPr>
            <p:cNvPr id="626" name="Google Shape;626;p4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051D40">
                  <a:alpha val="15294"/>
                </a:srgbClr>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27" name="Google Shape;627;p47"/>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28" name="Google Shape;628;p47"/>
          <p:cNvSpPr/>
          <p:nvPr/>
        </p:nvSpPr>
        <p:spPr>
          <a:xfrm>
            <a:off x="1101900" y="2661191"/>
            <a:ext cx="6613255" cy="364570"/>
          </a:xfrm>
          <a:custGeom>
            <a:avLst/>
            <a:gdLst/>
            <a:ahLst/>
            <a:cxnLst/>
            <a:rect l="l" t="t" r="r" b="b"/>
            <a:pathLst>
              <a:path w="11402164" h="711357" extrusionOk="0">
                <a:moveTo>
                  <a:pt x="0" y="0"/>
                </a:moveTo>
                <a:lnTo>
                  <a:pt x="11402164" y="0"/>
                </a:lnTo>
                <a:lnTo>
                  <a:pt x="11402164" y="711358"/>
                </a:lnTo>
                <a:lnTo>
                  <a:pt x="0" y="711358"/>
                </a:lnTo>
                <a:lnTo>
                  <a:pt x="0" y="0"/>
                </a:lnTo>
                <a:close/>
              </a:path>
            </a:pathLst>
          </a:custGeom>
          <a:blipFill rotWithShape="1">
            <a:blip r:embed="rId3">
              <a:alphaModFix/>
            </a:blip>
            <a:stretch>
              <a:fillRect t="-216565"/>
            </a:stretch>
          </a:blipFill>
          <a:ln>
            <a:noFill/>
          </a:ln>
        </p:spPr>
      </p:sp>
      <p:grpSp>
        <p:nvGrpSpPr>
          <p:cNvPr id="629" name="Google Shape;629;p47"/>
          <p:cNvGrpSpPr/>
          <p:nvPr/>
        </p:nvGrpSpPr>
        <p:grpSpPr>
          <a:xfrm>
            <a:off x="1110590" y="834129"/>
            <a:ext cx="6615715" cy="1766823"/>
            <a:chOff x="0" y="-38100"/>
            <a:chExt cx="2999100" cy="906900"/>
          </a:xfrm>
        </p:grpSpPr>
        <p:sp>
          <p:nvSpPr>
            <p:cNvPr id="630" name="Google Shape;630;p47"/>
            <p:cNvSpPr/>
            <p:nvPr/>
          </p:nvSpPr>
          <p:spPr>
            <a:xfrm>
              <a:off x="0" y="0"/>
              <a:ext cx="2999100" cy="868800"/>
            </a:xfrm>
            <a:custGeom>
              <a:avLst/>
              <a:gdLst/>
              <a:ahLst/>
              <a:cxnLst/>
              <a:rect l="l" t="t" r="r" b="b"/>
              <a:pathLst>
                <a:path w="2999100" h="868800" extrusionOk="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31" name="Google Shape;631;p47"/>
            <p:cNvSpPr txBox="1"/>
            <p:nvPr/>
          </p:nvSpPr>
          <p:spPr>
            <a:xfrm>
              <a:off x="0" y="-38100"/>
              <a:ext cx="2999100" cy="906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32" name="Google Shape;632;p47"/>
          <p:cNvGrpSpPr/>
          <p:nvPr/>
        </p:nvGrpSpPr>
        <p:grpSpPr>
          <a:xfrm>
            <a:off x="3696806" y="543932"/>
            <a:ext cx="1483922" cy="563861"/>
            <a:chOff x="0" y="-66675"/>
            <a:chExt cx="1013400" cy="317400"/>
          </a:xfrm>
        </p:grpSpPr>
        <p:sp>
          <p:nvSpPr>
            <p:cNvPr id="633" name="Google Shape;633;p47"/>
            <p:cNvSpPr/>
            <p:nvPr/>
          </p:nvSpPr>
          <p:spPr>
            <a:xfrm>
              <a:off x="0" y="0"/>
              <a:ext cx="1013291" cy="250585"/>
            </a:xfrm>
            <a:custGeom>
              <a:avLst/>
              <a:gdLst/>
              <a:ahLst/>
              <a:cxnLst/>
              <a:rect l="l" t="t" r="r" b="b"/>
              <a:pathLst>
                <a:path w="1013291" h="250585" extrusionOk="0">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34" name="Google Shape;634;p47"/>
            <p:cNvSpPr txBox="1"/>
            <p:nvPr/>
          </p:nvSpPr>
          <p:spPr>
            <a:xfrm>
              <a:off x="0" y="-66675"/>
              <a:ext cx="1013400" cy="317400"/>
            </a:xfrm>
            <a:prstGeom prst="rect">
              <a:avLst/>
            </a:prstGeom>
            <a:noFill/>
            <a:ln>
              <a:noFill/>
            </a:ln>
          </p:spPr>
          <p:txBody>
            <a:bodyPr spcFirstLastPara="1" wrap="square" lIns="0" tIns="0" rIns="0" bIns="0" anchor="ctr" anchorCtr="0">
              <a:noAutofit/>
            </a:bodyPr>
            <a:lstStyle/>
            <a:p>
              <a:pPr marL="0" marR="0" lvl="0" indent="0" algn="ctr" rtl="0">
                <a:lnSpc>
                  <a:spcPct val="139983"/>
                </a:lnSpc>
                <a:spcBef>
                  <a:spcPts val="0"/>
                </a:spcBef>
                <a:spcAft>
                  <a:spcPts val="0"/>
                </a:spcAft>
                <a:buNone/>
              </a:pPr>
              <a:endParaRPr sz="1200" b="1">
                <a:solidFill>
                  <a:srgbClr val="FFFFFF"/>
                </a:solidFill>
                <a:latin typeface="Poppins"/>
                <a:ea typeface="Poppins"/>
                <a:cs typeface="Poppins"/>
                <a:sym typeface="Poppins"/>
              </a:endParaRPr>
            </a:p>
            <a:p>
              <a:pPr marL="0" marR="0" lvl="0" indent="0" algn="ctr" rtl="0">
                <a:lnSpc>
                  <a:spcPct val="139983"/>
                </a:lnSpc>
                <a:spcBef>
                  <a:spcPts val="0"/>
                </a:spcBef>
                <a:spcAft>
                  <a:spcPts val="0"/>
                </a:spcAft>
                <a:buNone/>
              </a:pPr>
              <a:r>
                <a:rPr lang="en" sz="1200" b="1">
                  <a:solidFill>
                    <a:srgbClr val="FFFFFF"/>
                  </a:solidFill>
                  <a:latin typeface="Poppins"/>
                  <a:ea typeface="Poppins"/>
                  <a:cs typeface="Poppins"/>
                  <a:sym typeface="Poppins"/>
                </a:rPr>
                <a:t>Menu </a:t>
              </a:r>
              <a:endParaRPr sz="1200" b="1">
                <a:solidFill>
                  <a:srgbClr val="FFFFFF"/>
                </a:solidFill>
                <a:latin typeface="Poppins"/>
                <a:ea typeface="Poppins"/>
                <a:cs typeface="Poppins"/>
                <a:sym typeface="Poppins"/>
              </a:endParaRPr>
            </a:p>
            <a:p>
              <a:pPr marL="0" marR="0" lvl="0" indent="0" algn="ctr" rtl="0">
                <a:lnSpc>
                  <a:spcPct val="139983"/>
                </a:lnSpc>
                <a:spcBef>
                  <a:spcPts val="0"/>
                </a:spcBef>
                <a:spcAft>
                  <a:spcPts val="0"/>
                </a:spcAft>
                <a:buNone/>
              </a:pPr>
              <a:r>
                <a:rPr lang="en" sz="1200" b="1">
                  <a:solidFill>
                    <a:srgbClr val="FFFFFF"/>
                  </a:solidFill>
                  <a:latin typeface="Poppins"/>
                  <a:ea typeface="Poppins"/>
                  <a:cs typeface="Poppins"/>
                  <a:sym typeface="Poppins"/>
                </a:rPr>
                <a:t>Management</a:t>
              </a:r>
              <a:endParaRPr sz="700"/>
            </a:p>
          </p:txBody>
        </p:sp>
      </p:grpSp>
      <p:sp>
        <p:nvSpPr>
          <p:cNvPr id="635" name="Google Shape;635;p47"/>
          <p:cNvSpPr txBox="1"/>
          <p:nvPr/>
        </p:nvSpPr>
        <p:spPr>
          <a:xfrm>
            <a:off x="1416107" y="1315629"/>
            <a:ext cx="1847700" cy="1108200"/>
          </a:xfrm>
          <a:prstGeom prst="rect">
            <a:avLst/>
          </a:prstGeom>
          <a:noFill/>
          <a:ln>
            <a:noFill/>
          </a:ln>
        </p:spPr>
        <p:txBody>
          <a:bodyPr spcFirstLastPara="1" wrap="square" lIns="0" tIns="0" rIns="0" bIns="0" anchor="t" anchorCtr="0">
            <a:spAutoFit/>
          </a:bodyPr>
          <a:lstStyle/>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Account creation and modification</a:t>
            </a:r>
            <a:endParaRPr sz="900">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Daily Menu</a:t>
            </a:r>
            <a:endParaRPr sz="900">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Order Placement System Display</a:t>
            </a:r>
            <a:endParaRPr sz="900">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Order History</a:t>
            </a:r>
            <a:endParaRPr sz="700"/>
          </a:p>
        </p:txBody>
      </p:sp>
      <p:sp>
        <p:nvSpPr>
          <p:cNvPr id="636" name="Google Shape;636;p47"/>
          <p:cNvSpPr txBox="1"/>
          <p:nvPr/>
        </p:nvSpPr>
        <p:spPr>
          <a:xfrm>
            <a:off x="3661138" y="1399856"/>
            <a:ext cx="1546200" cy="899100"/>
          </a:xfrm>
          <a:prstGeom prst="rect">
            <a:avLst/>
          </a:prstGeom>
          <a:noFill/>
          <a:ln>
            <a:noFill/>
          </a:ln>
        </p:spPr>
        <p:txBody>
          <a:bodyPr spcFirstLastPara="1" wrap="square" lIns="0" tIns="0" rIns="0" bIns="0" anchor="t" anchorCtr="0">
            <a:spAutoFit/>
          </a:bodyPr>
          <a:lstStyle/>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Menu Creation and Update</a:t>
            </a:r>
            <a:endParaRPr sz="900">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Demand Forecasting Tool </a:t>
            </a:r>
            <a:endParaRPr sz="900">
              <a:solidFill>
                <a:srgbClr val="FDFDFD"/>
              </a:solidFill>
              <a:latin typeface="Poppins"/>
              <a:ea typeface="Poppins"/>
              <a:cs typeface="Poppins"/>
              <a:sym typeface="Poppins"/>
            </a:endParaRPr>
          </a:p>
          <a:p>
            <a:pPr marL="0" marR="0" lvl="0" indent="0" algn="ctr" rtl="0">
              <a:lnSpc>
                <a:spcPct val="140012"/>
              </a:lnSpc>
              <a:spcBef>
                <a:spcPts val="0"/>
              </a:spcBef>
              <a:spcAft>
                <a:spcPts val="0"/>
              </a:spcAft>
              <a:buNone/>
            </a:pPr>
            <a:endParaRPr sz="800">
              <a:solidFill>
                <a:srgbClr val="FDFDFD"/>
              </a:solidFill>
              <a:latin typeface="Poppins"/>
              <a:ea typeface="Poppins"/>
              <a:cs typeface="Poppins"/>
              <a:sym typeface="Poppins"/>
            </a:endParaRPr>
          </a:p>
        </p:txBody>
      </p:sp>
      <p:sp>
        <p:nvSpPr>
          <p:cNvPr id="637" name="Google Shape;637;p47"/>
          <p:cNvSpPr txBox="1"/>
          <p:nvPr/>
        </p:nvSpPr>
        <p:spPr>
          <a:xfrm>
            <a:off x="5805158" y="1317281"/>
            <a:ext cx="1546200" cy="1287000"/>
          </a:xfrm>
          <a:prstGeom prst="rect">
            <a:avLst/>
          </a:prstGeom>
          <a:noFill/>
          <a:ln>
            <a:noFill/>
          </a:ln>
        </p:spPr>
        <p:txBody>
          <a:bodyPr spcFirstLastPara="1" wrap="square" lIns="0" tIns="0" rIns="0" bIns="0" anchor="t" anchorCtr="0">
            <a:spAutoFit/>
          </a:bodyPr>
          <a:lstStyle/>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Notification for orders</a:t>
            </a:r>
            <a:endParaRPr sz="900">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b="0" i="0" u="none" strike="noStrike" cap="none">
                <a:solidFill>
                  <a:srgbClr val="FDFDFD"/>
                </a:solidFill>
                <a:latin typeface="Poppins"/>
                <a:ea typeface="Poppins"/>
                <a:cs typeface="Poppins"/>
                <a:sym typeface="Poppins"/>
              </a:rPr>
              <a:t>Order Tracking</a:t>
            </a:r>
            <a:endParaRPr sz="900" b="0" i="0" u="none" strike="noStrike" cap="none">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Inventory management</a:t>
            </a:r>
            <a:endParaRPr sz="900">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Order Scheduling</a:t>
            </a:r>
            <a:endParaRPr sz="900">
              <a:solidFill>
                <a:srgbClr val="FDFDFD"/>
              </a:solidFill>
              <a:latin typeface="Poppins"/>
              <a:ea typeface="Poppins"/>
              <a:cs typeface="Poppins"/>
              <a:sym typeface="Poppins"/>
            </a:endParaRPr>
          </a:p>
          <a:p>
            <a:pPr marL="0" marR="0" lvl="0" indent="0" algn="ctr" rtl="0">
              <a:lnSpc>
                <a:spcPct val="140012"/>
              </a:lnSpc>
              <a:spcBef>
                <a:spcPts val="0"/>
              </a:spcBef>
              <a:spcAft>
                <a:spcPts val="0"/>
              </a:spcAft>
              <a:buNone/>
            </a:pPr>
            <a:endParaRPr sz="800">
              <a:solidFill>
                <a:srgbClr val="FDFDFD"/>
              </a:solidFill>
              <a:latin typeface="Poppins"/>
              <a:ea typeface="Poppins"/>
              <a:cs typeface="Poppins"/>
              <a:sym typeface="Poppins"/>
            </a:endParaRPr>
          </a:p>
        </p:txBody>
      </p:sp>
      <p:sp>
        <p:nvSpPr>
          <p:cNvPr id="638" name="Google Shape;638;p47"/>
          <p:cNvSpPr/>
          <p:nvPr/>
        </p:nvSpPr>
        <p:spPr>
          <a:xfrm>
            <a:off x="1101900" y="4424755"/>
            <a:ext cx="6613255" cy="364570"/>
          </a:xfrm>
          <a:custGeom>
            <a:avLst/>
            <a:gdLst/>
            <a:ahLst/>
            <a:cxnLst/>
            <a:rect l="l" t="t" r="r" b="b"/>
            <a:pathLst>
              <a:path w="11402164" h="711357" extrusionOk="0">
                <a:moveTo>
                  <a:pt x="0" y="0"/>
                </a:moveTo>
                <a:lnTo>
                  <a:pt x="11402164" y="0"/>
                </a:lnTo>
                <a:lnTo>
                  <a:pt x="11402164" y="711358"/>
                </a:lnTo>
                <a:lnTo>
                  <a:pt x="0" y="711358"/>
                </a:lnTo>
                <a:lnTo>
                  <a:pt x="0" y="0"/>
                </a:lnTo>
                <a:close/>
              </a:path>
            </a:pathLst>
          </a:custGeom>
          <a:blipFill rotWithShape="1">
            <a:blip r:embed="rId3">
              <a:alphaModFix/>
            </a:blip>
            <a:stretch>
              <a:fillRect t="-216565"/>
            </a:stretch>
          </a:blipFill>
          <a:ln>
            <a:noFill/>
          </a:ln>
        </p:spPr>
      </p:sp>
      <p:grpSp>
        <p:nvGrpSpPr>
          <p:cNvPr id="639" name="Google Shape;639;p47"/>
          <p:cNvGrpSpPr/>
          <p:nvPr/>
        </p:nvGrpSpPr>
        <p:grpSpPr>
          <a:xfrm>
            <a:off x="1110590" y="2902493"/>
            <a:ext cx="6615715" cy="1766823"/>
            <a:chOff x="0" y="-38100"/>
            <a:chExt cx="2999100" cy="906900"/>
          </a:xfrm>
        </p:grpSpPr>
        <p:sp>
          <p:nvSpPr>
            <p:cNvPr id="640" name="Google Shape;640;p47"/>
            <p:cNvSpPr/>
            <p:nvPr/>
          </p:nvSpPr>
          <p:spPr>
            <a:xfrm>
              <a:off x="0" y="0"/>
              <a:ext cx="2999100" cy="868800"/>
            </a:xfrm>
            <a:custGeom>
              <a:avLst/>
              <a:gdLst/>
              <a:ahLst/>
              <a:cxnLst/>
              <a:rect l="l" t="t" r="r" b="b"/>
              <a:pathLst>
                <a:path w="2999100" h="868800" extrusionOk="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41" name="Google Shape;641;p47"/>
            <p:cNvSpPr txBox="1"/>
            <p:nvPr/>
          </p:nvSpPr>
          <p:spPr>
            <a:xfrm>
              <a:off x="0" y="-38100"/>
              <a:ext cx="2999100" cy="906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42" name="Google Shape;642;p47"/>
          <p:cNvSpPr txBox="1"/>
          <p:nvPr/>
        </p:nvSpPr>
        <p:spPr>
          <a:xfrm>
            <a:off x="1517108" y="3495094"/>
            <a:ext cx="1546200" cy="914400"/>
          </a:xfrm>
          <a:prstGeom prst="rect">
            <a:avLst/>
          </a:prstGeom>
          <a:noFill/>
          <a:ln>
            <a:noFill/>
          </a:ln>
        </p:spPr>
        <p:txBody>
          <a:bodyPr spcFirstLastPara="1" wrap="square" lIns="0" tIns="0" rIns="0" bIns="0" anchor="t" anchorCtr="0">
            <a:spAutoFit/>
          </a:bodyPr>
          <a:lstStyle/>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Delivery Request</a:t>
            </a:r>
            <a:endParaRPr sz="900">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Delivery Assignment</a:t>
            </a:r>
            <a:endParaRPr sz="900">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Delivery Confirmation</a:t>
            </a:r>
            <a:endParaRPr sz="900">
              <a:solidFill>
                <a:srgbClr val="FDFDFD"/>
              </a:solidFill>
              <a:latin typeface="Poppins"/>
              <a:ea typeface="Poppins"/>
              <a:cs typeface="Poppins"/>
              <a:sym typeface="Poppins"/>
            </a:endParaRPr>
          </a:p>
        </p:txBody>
      </p:sp>
      <p:sp>
        <p:nvSpPr>
          <p:cNvPr id="643" name="Google Shape;643;p47"/>
          <p:cNvSpPr txBox="1"/>
          <p:nvPr/>
        </p:nvSpPr>
        <p:spPr>
          <a:xfrm>
            <a:off x="3661138" y="3385644"/>
            <a:ext cx="1546200" cy="1108200"/>
          </a:xfrm>
          <a:prstGeom prst="rect">
            <a:avLst/>
          </a:prstGeom>
          <a:noFill/>
          <a:ln>
            <a:noFill/>
          </a:ln>
        </p:spPr>
        <p:txBody>
          <a:bodyPr spcFirstLastPara="1" wrap="square" lIns="0" tIns="0" rIns="0" bIns="0" anchor="t" anchorCtr="0">
            <a:spAutoFit/>
          </a:bodyPr>
          <a:lstStyle/>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Payroll Deduction Enrollment</a:t>
            </a:r>
            <a:endParaRPr sz="900">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Automatic Payroll Deduction</a:t>
            </a:r>
            <a:endParaRPr sz="900">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Order Summary Reports</a:t>
            </a:r>
            <a:endParaRPr sz="900">
              <a:solidFill>
                <a:srgbClr val="FDFDFD"/>
              </a:solidFill>
              <a:latin typeface="Poppins"/>
              <a:ea typeface="Poppins"/>
              <a:cs typeface="Poppins"/>
              <a:sym typeface="Poppins"/>
            </a:endParaRPr>
          </a:p>
        </p:txBody>
      </p:sp>
      <p:sp>
        <p:nvSpPr>
          <p:cNvPr id="644" name="Google Shape;644;p47"/>
          <p:cNvSpPr txBox="1"/>
          <p:nvPr/>
        </p:nvSpPr>
        <p:spPr>
          <a:xfrm>
            <a:off x="5876114" y="3385644"/>
            <a:ext cx="1546200" cy="914400"/>
          </a:xfrm>
          <a:prstGeom prst="rect">
            <a:avLst/>
          </a:prstGeom>
          <a:noFill/>
          <a:ln>
            <a:noFill/>
          </a:ln>
        </p:spPr>
        <p:txBody>
          <a:bodyPr spcFirstLastPara="1" wrap="square" lIns="0" tIns="0" rIns="0" bIns="0" anchor="t" anchorCtr="0">
            <a:spAutoFit/>
          </a:bodyPr>
          <a:lstStyle/>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Employee Feedback Portal</a:t>
            </a:r>
            <a:endParaRPr sz="900">
              <a:solidFill>
                <a:srgbClr val="FDFDFD"/>
              </a:solidFill>
              <a:latin typeface="Poppins"/>
              <a:ea typeface="Poppins"/>
              <a:cs typeface="Poppins"/>
              <a:sym typeface="Poppins"/>
            </a:endParaRPr>
          </a:p>
          <a:p>
            <a:pPr marL="457200" marR="0" lvl="0" indent="-285750" algn="l" rtl="0">
              <a:lnSpc>
                <a:spcPct val="140012"/>
              </a:lnSpc>
              <a:spcBef>
                <a:spcPts val="0"/>
              </a:spcBef>
              <a:spcAft>
                <a:spcPts val="0"/>
              </a:spcAft>
              <a:buClr>
                <a:srgbClr val="FDFDFD"/>
              </a:buClr>
              <a:buSzPts val="900"/>
              <a:buFont typeface="Poppins"/>
              <a:buChar char="●"/>
            </a:pPr>
            <a:r>
              <a:rPr lang="en" sz="900">
                <a:solidFill>
                  <a:srgbClr val="FDFDFD"/>
                </a:solidFill>
                <a:latin typeface="Poppins"/>
                <a:ea typeface="Poppins"/>
                <a:cs typeface="Poppins"/>
                <a:sym typeface="Poppins"/>
              </a:rPr>
              <a:t>Analytics Dashboard</a:t>
            </a:r>
            <a:endParaRPr sz="900">
              <a:solidFill>
                <a:srgbClr val="FDFDFD"/>
              </a:solidFill>
              <a:latin typeface="Poppins"/>
              <a:ea typeface="Poppins"/>
              <a:cs typeface="Poppins"/>
              <a:sym typeface="Poppins"/>
            </a:endParaRPr>
          </a:p>
          <a:p>
            <a:pPr marL="457200" marR="0" lvl="0" indent="0" algn="l" rtl="0">
              <a:lnSpc>
                <a:spcPct val="140012"/>
              </a:lnSpc>
              <a:spcBef>
                <a:spcPts val="0"/>
              </a:spcBef>
              <a:spcAft>
                <a:spcPts val="0"/>
              </a:spcAft>
              <a:buNone/>
            </a:pPr>
            <a:endParaRPr sz="900">
              <a:solidFill>
                <a:srgbClr val="FDFDFD"/>
              </a:solidFill>
              <a:latin typeface="Poppins"/>
              <a:ea typeface="Poppins"/>
              <a:cs typeface="Poppins"/>
              <a:sym typeface="Poppins"/>
            </a:endParaRPr>
          </a:p>
        </p:txBody>
      </p:sp>
      <p:grpSp>
        <p:nvGrpSpPr>
          <p:cNvPr id="645" name="Google Shape;645;p47"/>
          <p:cNvGrpSpPr/>
          <p:nvPr/>
        </p:nvGrpSpPr>
        <p:grpSpPr>
          <a:xfrm>
            <a:off x="5825511" y="543932"/>
            <a:ext cx="1483922" cy="563861"/>
            <a:chOff x="0" y="-66675"/>
            <a:chExt cx="1013400" cy="317400"/>
          </a:xfrm>
        </p:grpSpPr>
        <p:sp>
          <p:nvSpPr>
            <p:cNvPr id="646" name="Google Shape;646;p47"/>
            <p:cNvSpPr/>
            <p:nvPr/>
          </p:nvSpPr>
          <p:spPr>
            <a:xfrm>
              <a:off x="0" y="0"/>
              <a:ext cx="1013291" cy="250585"/>
            </a:xfrm>
            <a:custGeom>
              <a:avLst/>
              <a:gdLst/>
              <a:ahLst/>
              <a:cxnLst/>
              <a:rect l="l" t="t" r="r" b="b"/>
              <a:pathLst>
                <a:path w="1013291" h="250585" extrusionOk="0">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47" name="Google Shape;647;p47"/>
            <p:cNvSpPr txBox="1"/>
            <p:nvPr/>
          </p:nvSpPr>
          <p:spPr>
            <a:xfrm>
              <a:off x="0" y="-66675"/>
              <a:ext cx="1013400" cy="317400"/>
            </a:xfrm>
            <a:prstGeom prst="rect">
              <a:avLst/>
            </a:prstGeom>
            <a:noFill/>
            <a:ln>
              <a:noFill/>
            </a:ln>
          </p:spPr>
          <p:txBody>
            <a:bodyPr spcFirstLastPara="1" wrap="square" lIns="0" tIns="0" rIns="0" bIns="0" anchor="ctr" anchorCtr="0">
              <a:noAutofit/>
            </a:bodyPr>
            <a:lstStyle/>
            <a:p>
              <a:pPr marL="0" marR="0" lvl="0" indent="0" algn="ctr" rtl="0">
                <a:lnSpc>
                  <a:spcPct val="139983"/>
                </a:lnSpc>
                <a:spcBef>
                  <a:spcPts val="0"/>
                </a:spcBef>
                <a:spcAft>
                  <a:spcPts val="0"/>
                </a:spcAft>
                <a:buNone/>
              </a:pPr>
              <a:endParaRPr sz="1200" b="1">
                <a:solidFill>
                  <a:srgbClr val="FFFFFF"/>
                </a:solidFill>
                <a:latin typeface="Poppins"/>
                <a:ea typeface="Poppins"/>
                <a:cs typeface="Poppins"/>
                <a:sym typeface="Poppins"/>
              </a:endParaRPr>
            </a:p>
            <a:p>
              <a:pPr marL="0" marR="0" lvl="0" indent="0" algn="ctr" rtl="0">
                <a:lnSpc>
                  <a:spcPct val="139983"/>
                </a:lnSpc>
                <a:spcBef>
                  <a:spcPts val="0"/>
                </a:spcBef>
                <a:spcAft>
                  <a:spcPts val="0"/>
                </a:spcAft>
                <a:buNone/>
              </a:pPr>
              <a:r>
                <a:rPr lang="en" sz="1200" b="1">
                  <a:solidFill>
                    <a:srgbClr val="FFFFFF"/>
                  </a:solidFill>
                  <a:latin typeface="Poppins"/>
                  <a:ea typeface="Poppins"/>
                  <a:cs typeface="Poppins"/>
                  <a:sym typeface="Poppins"/>
                </a:rPr>
                <a:t>Order </a:t>
              </a:r>
              <a:endParaRPr sz="1200" b="1">
                <a:solidFill>
                  <a:srgbClr val="FFFFFF"/>
                </a:solidFill>
                <a:latin typeface="Poppins"/>
                <a:ea typeface="Poppins"/>
                <a:cs typeface="Poppins"/>
                <a:sym typeface="Poppins"/>
              </a:endParaRPr>
            </a:p>
            <a:p>
              <a:pPr marL="0" marR="0" lvl="0" indent="0" algn="ctr" rtl="0">
                <a:lnSpc>
                  <a:spcPct val="139983"/>
                </a:lnSpc>
                <a:spcBef>
                  <a:spcPts val="0"/>
                </a:spcBef>
                <a:spcAft>
                  <a:spcPts val="0"/>
                </a:spcAft>
                <a:buNone/>
              </a:pPr>
              <a:r>
                <a:rPr lang="en" sz="1200" b="1">
                  <a:solidFill>
                    <a:srgbClr val="FFFFFF"/>
                  </a:solidFill>
                  <a:latin typeface="Poppins"/>
                  <a:ea typeface="Poppins"/>
                  <a:cs typeface="Poppins"/>
                  <a:sym typeface="Poppins"/>
                </a:rPr>
                <a:t>Processing</a:t>
              </a:r>
              <a:endParaRPr sz="700"/>
            </a:p>
          </p:txBody>
        </p:sp>
      </p:grpSp>
      <p:grpSp>
        <p:nvGrpSpPr>
          <p:cNvPr id="648" name="Google Shape;648;p47"/>
          <p:cNvGrpSpPr/>
          <p:nvPr/>
        </p:nvGrpSpPr>
        <p:grpSpPr>
          <a:xfrm>
            <a:off x="1497144" y="2601329"/>
            <a:ext cx="1483922" cy="563861"/>
            <a:chOff x="0" y="-66675"/>
            <a:chExt cx="1013400" cy="317400"/>
          </a:xfrm>
        </p:grpSpPr>
        <p:sp>
          <p:nvSpPr>
            <p:cNvPr id="649" name="Google Shape;649;p47"/>
            <p:cNvSpPr/>
            <p:nvPr/>
          </p:nvSpPr>
          <p:spPr>
            <a:xfrm>
              <a:off x="0" y="0"/>
              <a:ext cx="1013291" cy="250585"/>
            </a:xfrm>
            <a:custGeom>
              <a:avLst/>
              <a:gdLst/>
              <a:ahLst/>
              <a:cxnLst/>
              <a:rect l="l" t="t" r="r" b="b"/>
              <a:pathLst>
                <a:path w="1013291" h="250585" extrusionOk="0">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50" name="Google Shape;650;p47"/>
            <p:cNvSpPr txBox="1"/>
            <p:nvPr/>
          </p:nvSpPr>
          <p:spPr>
            <a:xfrm>
              <a:off x="0" y="-66675"/>
              <a:ext cx="1013400" cy="317400"/>
            </a:xfrm>
            <a:prstGeom prst="rect">
              <a:avLst/>
            </a:prstGeom>
            <a:noFill/>
            <a:ln>
              <a:noFill/>
            </a:ln>
          </p:spPr>
          <p:txBody>
            <a:bodyPr spcFirstLastPara="1" wrap="square" lIns="0" tIns="0" rIns="0" bIns="0" anchor="ctr" anchorCtr="0">
              <a:noAutofit/>
            </a:bodyPr>
            <a:lstStyle/>
            <a:p>
              <a:pPr marL="0" marR="0" lvl="0" indent="0" algn="ctr" rtl="0">
                <a:lnSpc>
                  <a:spcPct val="139983"/>
                </a:lnSpc>
                <a:spcBef>
                  <a:spcPts val="0"/>
                </a:spcBef>
                <a:spcAft>
                  <a:spcPts val="0"/>
                </a:spcAft>
                <a:buNone/>
              </a:pPr>
              <a:endParaRPr sz="1200" b="1">
                <a:solidFill>
                  <a:srgbClr val="FFFFFF"/>
                </a:solidFill>
                <a:latin typeface="Poppins"/>
                <a:ea typeface="Poppins"/>
                <a:cs typeface="Poppins"/>
                <a:sym typeface="Poppins"/>
              </a:endParaRPr>
            </a:p>
            <a:p>
              <a:pPr marL="0" marR="0" lvl="0" indent="0" algn="ctr" rtl="0">
                <a:lnSpc>
                  <a:spcPct val="139983"/>
                </a:lnSpc>
                <a:spcBef>
                  <a:spcPts val="0"/>
                </a:spcBef>
                <a:spcAft>
                  <a:spcPts val="0"/>
                </a:spcAft>
                <a:buNone/>
              </a:pPr>
              <a:r>
                <a:rPr lang="en" sz="1200" b="1">
                  <a:solidFill>
                    <a:srgbClr val="FFFFFF"/>
                  </a:solidFill>
                  <a:latin typeface="Poppins"/>
                  <a:ea typeface="Poppins"/>
                  <a:cs typeface="Poppins"/>
                  <a:sym typeface="Poppins"/>
                </a:rPr>
                <a:t>Delivery Management</a:t>
              </a:r>
              <a:endParaRPr sz="700"/>
            </a:p>
          </p:txBody>
        </p:sp>
      </p:grpSp>
      <p:grpSp>
        <p:nvGrpSpPr>
          <p:cNvPr id="651" name="Google Shape;651;p47"/>
          <p:cNvGrpSpPr/>
          <p:nvPr/>
        </p:nvGrpSpPr>
        <p:grpSpPr>
          <a:xfrm>
            <a:off x="3696806" y="2601329"/>
            <a:ext cx="1483922" cy="563861"/>
            <a:chOff x="0" y="-66675"/>
            <a:chExt cx="1013400" cy="317400"/>
          </a:xfrm>
        </p:grpSpPr>
        <p:sp>
          <p:nvSpPr>
            <p:cNvPr id="652" name="Google Shape;652;p47"/>
            <p:cNvSpPr/>
            <p:nvPr/>
          </p:nvSpPr>
          <p:spPr>
            <a:xfrm>
              <a:off x="0" y="0"/>
              <a:ext cx="1013291" cy="250585"/>
            </a:xfrm>
            <a:custGeom>
              <a:avLst/>
              <a:gdLst/>
              <a:ahLst/>
              <a:cxnLst/>
              <a:rect l="l" t="t" r="r" b="b"/>
              <a:pathLst>
                <a:path w="1013291" h="250585" extrusionOk="0">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53" name="Google Shape;653;p47"/>
            <p:cNvSpPr txBox="1"/>
            <p:nvPr/>
          </p:nvSpPr>
          <p:spPr>
            <a:xfrm>
              <a:off x="0" y="-66675"/>
              <a:ext cx="1013400" cy="317400"/>
            </a:xfrm>
            <a:prstGeom prst="rect">
              <a:avLst/>
            </a:prstGeom>
            <a:noFill/>
            <a:ln>
              <a:noFill/>
            </a:ln>
          </p:spPr>
          <p:txBody>
            <a:bodyPr spcFirstLastPara="1" wrap="square" lIns="0" tIns="0" rIns="0" bIns="0" anchor="ctr" anchorCtr="0">
              <a:noAutofit/>
            </a:bodyPr>
            <a:lstStyle/>
            <a:p>
              <a:pPr marL="0" marR="0" lvl="0" indent="0" algn="ctr" rtl="0">
                <a:lnSpc>
                  <a:spcPct val="139983"/>
                </a:lnSpc>
                <a:spcBef>
                  <a:spcPts val="0"/>
                </a:spcBef>
                <a:spcAft>
                  <a:spcPts val="0"/>
                </a:spcAft>
                <a:buNone/>
              </a:pPr>
              <a:endParaRPr sz="1200" b="1">
                <a:solidFill>
                  <a:srgbClr val="FFFFFF"/>
                </a:solidFill>
                <a:latin typeface="Poppins"/>
                <a:ea typeface="Poppins"/>
                <a:cs typeface="Poppins"/>
                <a:sym typeface="Poppins"/>
              </a:endParaRPr>
            </a:p>
            <a:p>
              <a:pPr marL="0" marR="0" lvl="0" indent="0" algn="ctr" rtl="0">
                <a:lnSpc>
                  <a:spcPct val="139983"/>
                </a:lnSpc>
                <a:spcBef>
                  <a:spcPts val="0"/>
                </a:spcBef>
                <a:spcAft>
                  <a:spcPts val="0"/>
                </a:spcAft>
                <a:buNone/>
              </a:pPr>
              <a:r>
                <a:rPr lang="en" sz="1200" b="1">
                  <a:solidFill>
                    <a:srgbClr val="FFFFFF"/>
                  </a:solidFill>
                  <a:latin typeface="Poppins"/>
                  <a:ea typeface="Poppins"/>
                  <a:cs typeface="Poppins"/>
                  <a:sym typeface="Poppins"/>
                </a:rPr>
                <a:t>Payroll </a:t>
              </a:r>
              <a:endParaRPr sz="1200" b="1">
                <a:solidFill>
                  <a:srgbClr val="FFFFFF"/>
                </a:solidFill>
                <a:latin typeface="Poppins"/>
                <a:ea typeface="Poppins"/>
                <a:cs typeface="Poppins"/>
                <a:sym typeface="Poppins"/>
              </a:endParaRPr>
            </a:p>
            <a:p>
              <a:pPr marL="0" marR="0" lvl="0" indent="0" algn="ctr" rtl="0">
                <a:lnSpc>
                  <a:spcPct val="139983"/>
                </a:lnSpc>
                <a:spcBef>
                  <a:spcPts val="0"/>
                </a:spcBef>
                <a:spcAft>
                  <a:spcPts val="0"/>
                </a:spcAft>
                <a:buNone/>
              </a:pPr>
              <a:r>
                <a:rPr lang="en" sz="1200" b="1">
                  <a:solidFill>
                    <a:srgbClr val="FFFFFF"/>
                  </a:solidFill>
                  <a:latin typeface="Poppins"/>
                  <a:ea typeface="Poppins"/>
                  <a:cs typeface="Poppins"/>
                  <a:sym typeface="Poppins"/>
                </a:rPr>
                <a:t>Integration</a:t>
              </a:r>
              <a:endParaRPr sz="700"/>
            </a:p>
          </p:txBody>
        </p:sp>
      </p:grpSp>
      <p:grpSp>
        <p:nvGrpSpPr>
          <p:cNvPr id="654" name="Google Shape;654;p47"/>
          <p:cNvGrpSpPr/>
          <p:nvPr/>
        </p:nvGrpSpPr>
        <p:grpSpPr>
          <a:xfrm>
            <a:off x="5967425" y="2601329"/>
            <a:ext cx="1483922" cy="563861"/>
            <a:chOff x="0" y="-66675"/>
            <a:chExt cx="1013400" cy="317400"/>
          </a:xfrm>
        </p:grpSpPr>
        <p:sp>
          <p:nvSpPr>
            <p:cNvPr id="655" name="Google Shape;655;p47"/>
            <p:cNvSpPr/>
            <p:nvPr/>
          </p:nvSpPr>
          <p:spPr>
            <a:xfrm>
              <a:off x="0" y="0"/>
              <a:ext cx="1013291" cy="250585"/>
            </a:xfrm>
            <a:custGeom>
              <a:avLst/>
              <a:gdLst/>
              <a:ahLst/>
              <a:cxnLst/>
              <a:rect l="l" t="t" r="r" b="b"/>
              <a:pathLst>
                <a:path w="1013291" h="250585" extrusionOk="0">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56" name="Google Shape;656;p47"/>
            <p:cNvSpPr txBox="1"/>
            <p:nvPr/>
          </p:nvSpPr>
          <p:spPr>
            <a:xfrm>
              <a:off x="0" y="-66675"/>
              <a:ext cx="1013400" cy="317400"/>
            </a:xfrm>
            <a:prstGeom prst="rect">
              <a:avLst/>
            </a:prstGeom>
            <a:noFill/>
            <a:ln>
              <a:noFill/>
            </a:ln>
          </p:spPr>
          <p:txBody>
            <a:bodyPr spcFirstLastPara="1" wrap="square" lIns="0" tIns="0" rIns="0" bIns="0" anchor="ctr" anchorCtr="0">
              <a:noAutofit/>
            </a:bodyPr>
            <a:lstStyle/>
            <a:p>
              <a:pPr marL="0" marR="0" lvl="0" indent="0" algn="ctr" rtl="0">
                <a:lnSpc>
                  <a:spcPct val="139983"/>
                </a:lnSpc>
                <a:spcBef>
                  <a:spcPts val="0"/>
                </a:spcBef>
                <a:spcAft>
                  <a:spcPts val="0"/>
                </a:spcAft>
                <a:buNone/>
              </a:pPr>
              <a:endParaRPr sz="1200" b="1">
                <a:solidFill>
                  <a:srgbClr val="FFFFFF"/>
                </a:solidFill>
                <a:latin typeface="Poppins"/>
                <a:ea typeface="Poppins"/>
                <a:cs typeface="Poppins"/>
                <a:sym typeface="Poppins"/>
              </a:endParaRPr>
            </a:p>
            <a:p>
              <a:pPr marL="0" marR="0" lvl="0" indent="0" algn="ctr" rtl="0">
                <a:lnSpc>
                  <a:spcPct val="139983"/>
                </a:lnSpc>
                <a:spcBef>
                  <a:spcPts val="0"/>
                </a:spcBef>
                <a:spcAft>
                  <a:spcPts val="0"/>
                </a:spcAft>
                <a:buNone/>
              </a:pPr>
              <a:r>
                <a:rPr lang="en" sz="1200" b="1">
                  <a:solidFill>
                    <a:srgbClr val="FFFFFF"/>
                  </a:solidFill>
                  <a:latin typeface="Poppins"/>
                  <a:ea typeface="Poppins"/>
                  <a:cs typeface="Poppins"/>
                  <a:sym typeface="Poppins"/>
                </a:rPr>
                <a:t>Feedback and Reporting</a:t>
              </a:r>
              <a:endParaRPr sz="700"/>
            </a:p>
          </p:txBody>
        </p:sp>
      </p:grpSp>
      <p:grpSp>
        <p:nvGrpSpPr>
          <p:cNvPr id="657" name="Google Shape;657;p47"/>
          <p:cNvGrpSpPr/>
          <p:nvPr/>
        </p:nvGrpSpPr>
        <p:grpSpPr>
          <a:xfrm>
            <a:off x="1276079" y="543925"/>
            <a:ext cx="1987784" cy="640196"/>
            <a:chOff x="0" y="-66675"/>
            <a:chExt cx="1013400" cy="317400"/>
          </a:xfrm>
        </p:grpSpPr>
        <p:sp>
          <p:nvSpPr>
            <p:cNvPr id="658" name="Google Shape;658;p47"/>
            <p:cNvSpPr/>
            <p:nvPr/>
          </p:nvSpPr>
          <p:spPr>
            <a:xfrm>
              <a:off x="0" y="0"/>
              <a:ext cx="1013291" cy="250585"/>
            </a:xfrm>
            <a:custGeom>
              <a:avLst/>
              <a:gdLst/>
              <a:ahLst/>
              <a:cxnLst/>
              <a:rect l="l" t="t" r="r" b="b"/>
              <a:pathLst>
                <a:path w="1013291" h="250585" extrusionOk="0">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59" name="Google Shape;659;p47"/>
            <p:cNvSpPr txBox="1"/>
            <p:nvPr/>
          </p:nvSpPr>
          <p:spPr>
            <a:xfrm>
              <a:off x="0" y="-66675"/>
              <a:ext cx="1013400" cy="317400"/>
            </a:xfrm>
            <a:prstGeom prst="rect">
              <a:avLst/>
            </a:prstGeom>
            <a:noFill/>
            <a:ln>
              <a:noFill/>
            </a:ln>
          </p:spPr>
          <p:txBody>
            <a:bodyPr spcFirstLastPara="1" wrap="square" lIns="0" tIns="0" rIns="0" bIns="0" anchor="ctr" anchorCtr="0">
              <a:noAutofit/>
            </a:bodyPr>
            <a:lstStyle/>
            <a:p>
              <a:pPr marL="0" marR="0" lvl="0" indent="0" algn="ctr" rtl="0">
                <a:lnSpc>
                  <a:spcPct val="139983"/>
                </a:lnSpc>
                <a:spcBef>
                  <a:spcPts val="0"/>
                </a:spcBef>
                <a:spcAft>
                  <a:spcPts val="0"/>
                </a:spcAft>
                <a:buNone/>
              </a:pPr>
              <a:endParaRPr sz="1200" b="1">
                <a:solidFill>
                  <a:srgbClr val="FFFFFF"/>
                </a:solidFill>
                <a:latin typeface="Poppins"/>
                <a:ea typeface="Poppins"/>
                <a:cs typeface="Poppins"/>
                <a:sym typeface="Poppins"/>
              </a:endParaRPr>
            </a:p>
            <a:p>
              <a:pPr marL="0" marR="0" lvl="0" indent="0" algn="ctr" rtl="0">
                <a:lnSpc>
                  <a:spcPct val="139983"/>
                </a:lnSpc>
                <a:spcBef>
                  <a:spcPts val="0"/>
                </a:spcBef>
                <a:spcAft>
                  <a:spcPts val="0"/>
                </a:spcAft>
                <a:buNone/>
              </a:pPr>
              <a:r>
                <a:rPr lang="en" sz="1200" b="1">
                  <a:solidFill>
                    <a:srgbClr val="FFFFFF"/>
                  </a:solidFill>
                  <a:latin typeface="Poppins"/>
                  <a:ea typeface="Poppins"/>
                  <a:cs typeface="Poppins"/>
                  <a:sym typeface="Poppins"/>
                </a:rPr>
                <a:t>User Interface (UI) for Employees</a:t>
              </a:r>
              <a:endParaRPr sz="70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pSp>
        <p:nvGrpSpPr>
          <p:cNvPr id="664" name="Google Shape;664;p48"/>
          <p:cNvGrpSpPr/>
          <p:nvPr/>
        </p:nvGrpSpPr>
        <p:grpSpPr>
          <a:xfrm>
            <a:off x="-883250" y="-408038"/>
            <a:ext cx="10910730" cy="882050"/>
            <a:chOff x="-2" y="0"/>
            <a:chExt cx="6110400" cy="493979"/>
          </a:xfrm>
        </p:grpSpPr>
        <p:sp>
          <p:nvSpPr>
            <p:cNvPr id="665" name="Google Shape;665;p48"/>
            <p:cNvSpPr/>
            <p:nvPr/>
          </p:nvSpPr>
          <p:spPr>
            <a:xfrm>
              <a:off x="0" y="0"/>
              <a:ext cx="6110362" cy="493651"/>
            </a:xfrm>
            <a:custGeom>
              <a:avLst/>
              <a:gdLst/>
              <a:ahLst/>
              <a:cxnLst/>
              <a:rect l="l" t="t" r="r" b="b"/>
              <a:pathLst>
                <a:path w="6110362" h="493651" extrusionOk="0">
                  <a:moveTo>
                    <a:pt x="0" y="0"/>
                  </a:moveTo>
                  <a:lnTo>
                    <a:pt x="6110362" y="0"/>
                  </a:lnTo>
                  <a:lnTo>
                    <a:pt x="6110362" y="493651"/>
                  </a:lnTo>
                  <a:lnTo>
                    <a:pt x="0" y="493651"/>
                  </a:lnTo>
                  <a:close/>
                </a:path>
              </a:pathLst>
            </a:custGeom>
            <a:solidFill>
              <a:srgbClr val="075EED"/>
            </a:solidFill>
            <a:ln>
              <a:noFill/>
            </a:ln>
          </p:spPr>
        </p:sp>
        <p:sp>
          <p:nvSpPr>
            <p:cNvPr id="666" name="Google Shape;666;p48"/>
            <p:cNvSpPr txBox="1"/>
            <p:nvPr/>
          </p:nvSpPr>
          <p:spPr>
            <a:xfrm>
              <a:off x="-2" y="166379"/>
              <a:ext cx="6110400" cy="3276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r>
                <a:rPr lang="en" sz="3000">
                  <a:solidFill>
                    <a:schemeClr val="lt1"/>
                  </a:solidFill>
                  <a:latin typeface="Calibri"/>
                  <a:ea typeface="Calibri"/>
                  <a:cs typeface="Calibri"/>
                  <a:sym typeface="Calibri"/>
                </a:rPr>
                <a:t>AS-IS PROCESS MAP</a:t>
              </a:r>
              <a:endParaRPr sz="3000" b="0" i="0" u="none" strike="noStrike" cap="none">
                <a:solidFill>
                  <a:schemeClr val="lt1"/>
                </a:solidFill>
                <a:latin typeface="Calibri"/>
                <a:ea typeface="Calibri"/>
                <a:cs typeface="Calibri"/>
                <a:sym typeface="Calibri"/>
              </a:endParaRPr>
            </a:p>
          </p:txBody>
        </p:sp>
      </p:grpSp>
      <p:pic>
        <p:nvPicPr>
          <p:cNvPr id="667" name="Google Shape;667;p48"/>
          <p:cNvPicPr preferRelativeResize="0"/>
          <p:nvPr/>
        </p:nvPicPr>
        <p:blipFill>
          <a:blip r:embed="rId3">
            <a:alphaModFix/>
          </a:blip>
          <a:stretch>
            <a:fillRect/>
          </a:stretch>
        </p:blipFill>
        <p:spPr>
          <a:xfrm>
            <a:off x="958875" y="505900"/>
            <a:ext cx="7605350" cy="4739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grpSp>
        <p:nvGrpSpPr>
          <p:cNvPr id="672" name="Google Shape;672;p49"/>
          <p:cNvGrpSpPr/>
          <p:nvPr/>
        </p:nvGrpSpPr>
        <p:grpSpPr>
          <a:xfrm>
            <a:off x="-883250" y="-295074"/>
            <a:ext cx="10910730" cy="777891"/>
            <a:chOff x="-2" y="0"/>
            <a:chExt cx="6110400" cy="498904"/>
          </a:xfrm>
        </p:grpSpPr>
        <p:sp>
          <p:nvSpPr>
            <p:cNvPr id="673" name="Google Shape;673;p49"/>
            <p:cNvSpPr/>
            <p:nvPr/>
          </p:nvSpPr>
          <p:spPr>
            <a:xfrm>
              <a:off x="0" y="0"/>
              <a:ext cx="6110362" cy="493651"/>
            </a:xfrm>
            <a:custGeom>
              <a:avLst/>
              <a:gdLst/>
              <a:ahLst/>
              <a:cxnLst/>
              <a:rect l="l" t="t" r="r" b="b"/>
              <a:pathLst>
                <a:path w="6110362" h="493651" extrusionOk="0">
                  <a:moveTo>
                    <a:pt x="0" y="0"/>
                  </a:moveTo>
                  <a:lnTo>
                    <a:pt x="6110362" y="0"/>
                  </a:lnTo>
                  <a:lnTo>
                    <a:pt x="6110362" y="493651"/>
                  </a:lnTo>
                  <a:lnTo>
                    <a:pt x="0" y="493651"/>
                  </a:lnTo>
                  <a:close/>
                </a:path>
              </a:pathLst>
            </a:custGeom>
            <a:solidFill>
              <a:srgbClr val="075EED"/>
            </a:solidFill>
            <a:ln>
              <a:noFill/>
            </a:ln>
          </p:spPr>
        </p:sp>
        <p:sp>
          <p:nvSpPr>
            <p:cNvPr id="674" name="Google Shape;674;p49"/>
            <p:cNvSpPr txBox="1"/>
            <p:nvPr/>
          </p:nvSpPr>
          <p:spPr>
            <a:xfrm>
              <a:off x="-2" y="127804"/>
              <a:ext cx="6110400" cy="3711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r>
                <a:rPr lang="en" sz="3000">
                  <a:solidFill>
                    <a:schemeClr val="lt1"/>
                  </a:solidFill>
                  <a:latin typeface="Calibri"/>
                  <a:ea typeface="Calibri"/>
                  <a:cs typeface="Calibri"/>
                  <a:sym typeface="Calibri"/>
                </a:rPr>
                <a:t>T0-BE PROCESS MAP</a:t>
              </a:r>
              <a:endParaRPr sz="3000" b="0" i="0" u="none" strike="noStrike" cap="none">
                <a:solidFill>
                  <a:schemeClr val="lt1"/>
                </a:solidFill>
                <a:latin typeface="Calibri"/>
                <a:ea typeface="Calibri"/>
                <a:cs typeface="Calibri"/>
                <a:sym typeface="Calibri"/>
              </a:endParaRPr>
            </a:p>
          </p:txBody>
        </p:sp>
      </p:grpSp>
      <p:pic>
        <p:nvPicPr>
          <p:cNvPr id="675" name="Google Shape;675;p49"/>
          <p:cNvPicPr preferRelativeResize="0"/>
          <p:nvPr/>
        </p:nvPicPr>
        <p:blipFill>
          <a:blip r:embed="rId3">
            <a:alphaModFix/>
          </a:blip>
          <a:stretch>
            <a:fillRect/>
          </a:stretch>
        </p:blipFill>
        <p:spPr>
          <a:xfrm>
            <a:off x="707175" y="468175"/>
            <a:ext cx="7722873" cy="4599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Shape 679"/>
        <p:cNvGrpSpPr/>
        <p:nvPr/>
      </p:nvGrpSpPr>
      <p:grpSpPr>
        <a:xfrm>
          <a:off x="0" y="0"/>
          <a:ext cx="0" cy="0"/>
          <a:chOff x="0" y="0"/>
          <a:chExt cx="0" cy="0"/>
        </a:xfrm>
      </p:grpSpPr>
      <p:sp>
        <p:nvSpPr>
          <p:cNvPr id="680" name="Google Shape;680;p50"/>
          <p:cNvSpPr/>
          <p:nvPr/>
        </p:nvSpPr>
        <p:spPr>
          <a:xfrm>
            <a:off x="279700" y="634325"/>
            <a:ext cx="8607600" cy="12465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81" name="Google Shape;681;p50"/>
          <p:cNvSpPr txBox="1"/>
          <p:nvPr/>
        </p:nvSpPr>
        <p:spPr>
          <a:xfrm>
            <a:off x="279700" y="1060471"/>
            <a:ext cx="8607600" cy="831300"/>
          </a:xfrm>
          <a:prstGeom prst="rect">
            <a:avLst/>
          </a:prstGeom>
          <a:noFill/>
          <a:ln>
            <a:noFill/>
          </a:ln>
        </p:spPr>
        <p:txBody>
          <a:bodyPr spcFirstLastPara="1" wrap="square" lIns="0" tIns="0" rIns="0" bIns="0" anchor="t" anchorCtr="0">
            <a:spAutoFit/>
          </a:bodyPr>
          <a:lstStyle/>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an employee, I want to be able to log into the Canteen ordering system, so that I can view the daily menu</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an employee, I want to be able to choose from the daily menu and select my meal, so that I can place an order.</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 canteen manager, I want to view and process orders, so that I can coordinate with the kitchen.</a:t>
            </a:r>
            <a:endParaRPr sz="1000">
              <a:latin typeface="Fira Sans Light"/>
              <a:ea typeface="Fira Sans Light"/>
              <a:cs typeface="Fira Sans Light"/>
              <a:sym typeface="Fira Sans Light"/>
            </a:endParaRPr>
          </a:p>
          <a:p>
            <a:pPr marL="0" marR="0" lvl="0" indent="0" algn="l" rtl="0">
              <a:lnSpc>
                <a:spcPct val="140000"/>
              </a:lnSpc>
              <a:spcBef>
                <a:spcPts val="0"/>
              </a:spcBef>
              <a:spcAft>
                <a:spcPts val="0"/>
              </a:spcAft>
              <a:buNone/>
            </a:pPr>
            <a:endParaRPr sz="1200">
              <a:latin typeface="Fira Sans Light"/>
              <a:ea typeface="Fira Sans Light"/>
              <a:cs typeface="Fira Sans Light"/>
              <a:sym typeface="Fira Sans Light"/>
            </a:endParaRPr>
          </a:p>
        </p:txBody>
      </p:sp>
      <p:grpSp>
        <p:nvGrpSpPr>
          <p:cNvPr id="682" name="Google Shape;682;p50"/>
          <p:cNvGrpSpPr/>
          <p:nvPr/>
        </p:nvGrpSpPr>
        <p:grpSpPr>
          <a:xfrm>
            <a:off x="279702" y="634325"/>
            <a:ext cx="8607926" cy="365465"/>
            <a:chOff x="0" y="0"/>
            <a:chExt cx="11217000" cy="979800"/>
          </a:xfrm>
        </p:grpSpPr>
        <p:sp>
          <p:nvSpPr>
            <p:cNvPr id="683" name="Google Shape;683;p50"/>
            <p:cNvSpPr/>
            <p:nvPr/>
          </p:nvSpPr>
          <p:spPr>
            <a:xfrm>
              <a:off x="0" y="0"/>
              <a:ext cx="11217000" cy="979800"/>
            </a:xfrm>
            <a:prstGeom prst="rect">
              <a:avLst/>
            </a:pr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84" name="Google Shape;684;p50"/>
            <p:cNvSpPr txBox="1"/>
            <p:nvPr/>
          </p:nvSpPr>
          <p:spPr>
            <a:xfrm>
              <a:off x="179010" y="219303"/>
              <a:ext cx="10236600" cy="536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300" b="1">
                  <a:solidFill>
                    <a:srgbClr val="FFFFFF"/>
                  </a:solidFill>
                  <a:latin typeface="Fira Sans SemiBold"/>
                  <a:ea typeface="Fira Sans SemiBold"/>
                  <a:cs typeface="Fira Sans SemiBold"/>
                  <a:sym typeface="Fira Sans SemiBold"/>
                </a:rPr>
                <a:t>EPIC 1 - ORDER PLACEMENT</a:t>
              </a:r>
              <a:endParaRPr sz="700"/>
            </a:p>
          </p:txBody>
        </p:sp>
      </p:grpSp>
      <p:sp>
        <p:nvSpPr>
          <p:cNvPr id="685" name="Google Shape;685;p50"/>
          <p:cNvSpPr/>
          <p:nvPr/>
        </p:nvSpPr>
        <p:spPr>
          <a:xfrm>
            <a:off x="0" y="0"/>
            <a:ext cx="9144000" cy="518700"/>
          </a:xfrm>
          <a:prstGeom prst="rect">
            <a:avLst/>
          </a:prstGeom>
          <a:solidFill>
            <a:srgbClr val="A06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6" name="Google Shape;686;p50"/>
          <p:cNvSpPr txBox="1"/>
          <p:nvPr/>
        </p:nvSpPr>
        <p:spPr>
          <a:xfrm>
            <a:off x="1026550" y="6225"/>
            <a:ext cx="70515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3000" b="1">
                <a:solidFill>
                  <a:schemeClr val="lt1"/>
                </a:solidFill>
                <a:latin typeface="Open Sans ExtraBold"/>
                <a:ea typeface="Open Sans ExtraBold"/>
                <a:cs typeface="Open Sans ExtraBold"/>
                <a:sym typeface="Open Sans ExtraBold"/>
              </a:rPr>
              <a:t>Unilever  Use</a:t>
            </a:r>
            <a:r>
              <a:rPr lang="en" sz="3000" b="1" i="0" u="none" strike="noStrike" cap="none">
                <a:solidFill>
                  <a:schemeClr val="lt1"/>
                </a:solidFill>
                <a:latin typeface="Open Sans ExtraBold"/>
                <a:ea typeface="Open Sans ExtraBold"/>
                <a:cs typeface="Open Sans ExtraBold"/>
                <a:sym typeface="Open Sans ExtraBold"/>
              </a:rPr>
              <a:t>r </a:t>
            </a:r>
            <a:r>
              <a:rPr lang="en" sz="3000" b="1">
                <a:solidFill>
                  <a:schemeClr val="lt1"/>
                </a:solidFill>
                <a:latin typeface="Open Sans ExtraBold"/>
                <a:ea typeface="Open Sans ExtraBold"/>
                <a:cs typeface="Open Sans ExtraBold"/>
                <a:sym typeface="Open Sans ExtraBold"/>
              </a:rPr>
              <a:t>Stories</a:t>
            </a:r>
            <a:endParaRPr>
              <a:solidFill>
                <a:schemeClr val="lt1"/>
              </a:solidFill>
            </a:endParaRPr>
          </a:p>
        </p:txBody>
      </p:sp>
      <p:sp>
        <p:nvSpPr>
          <p:cNvPr id="687" name="Google Shape;687;p50"/>
          <p:cNvSpPr/>
          <p:nvPr/>
        </p:nvSpPr>
        <p:spPr>
          <a:xfrm>
            <a:off x="268050" y="1996450"/>
            <a:ext cx="8607600" cy="15924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88" name="Google Shape;688;p50"/>
          <p:cNvSpPr txBox="1"/>
          <p:nvPr/>
        </p:nvSpPr>
        <p:spPr>
          <a:xfrm>
            <a:off x="268050" y="2422600"/>
            <a:ext cx="8314500" cy="1015800"/>
          </a:xfrm>
          <a:prstGeom prst="rect">
            <a:avLst/>
          </a:prstGeom>
          <a:noFill/>
          <a:ln>
            <a:noFill/>
          </a:ln>
        </p:spPr>
        <p:txBody>
          <a:bodyPr spcFirstLastPara="1" wrap="square" lIns="0" tIns="0" rIns="0" bIns="0" anchor="t" anchorCtr="0">
            <a:spAutoFit/>
          </a:bodyPr>
          <a:lstStyle/>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 menu manager, I want to create the daily menu, so that employees can see available options.</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 menu manager, I want to update menu items and prices, so that the system reflects the latest information.</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an employee, I want to suggest a new dish to the menu, so that my favorite food can be offered.</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an employee, I want to rate the dishes I have tried, so that the canteen can improve the menu based on employee feedback.</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 canteen manager, I want to receive suggestions from employees about the menu, so that I can improve the food offerings</a:t>
            </a:r>
            <a:endParaRPr sz="1200">
              <a:latin typeface="Fira Sans Light"/>
              <a:ea typeface="Fira Sans Light"/>
              <a:cs typeface="Fira Sans Light"/>
              <a:sym typeface="Fira Sans Light"/>
            </a:endParaRPr>
          </a:p>
        </p:txBody>
      </p:sp>
      <p:grpSp>
        <p:nvGrpSpPr>
          <p:cNvPr id="689" name="Google Shape;689;p50"/>
          <p:cNvGrpSpPr/>
          <p:nvPr/>
        </p:nvGrpSpPr>
        <p:grpSpPr>
          <a:xfrm>
            <a:off x="268040" y="1996450"/>
            <a:ext cx="8607926" cy="365465"/>
            <a:chOff x="0" y="0"/>
            <a:chExt cx="11217000" cy="979800"/>
          </a:xfrm>
        </p:grpSpPr>
        <p:sp>
          <p:nvSpPr>
            <p:cNvPr id="690" name="Google Shape;690;p50"/>
            <p:cNvSpPr/>
            <p:nvPr/>
          </p:nvSpPr>
          <p:spPr>
            <a:xfrm>
              <a:off x="0" y="0"/>
              <a:ext cx="11217000" cy="979800"/>
            </a:xfrm>
            <a:prstGeom prst="rect">
              <a:avLst/>
            </a:pr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91" name="Google Shape;691;p50"/>
            <p:cNvSpPr txBox="1"/>
            <p:nvPr/>
          </p:nvSpPr>
          <p:spPr>
            <a:xfrm>
              <a:off x="179010" y="219303"/>
              <a:ext cx="10236600" cy="536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300" b="1">
                  <a:solidFill>
                    <a:srgbClr val="FFFFFF"/>
                  </a:solidFill>
                  <a:latin typeface="Fira Sans SemiBold"/>
                  <a:ea typeface="Fira Sans SemiBold"/>
                  <a:cs typeface="Fira Sans SemiBold"/>
                  <a:sym typeface="Fira Sans SemiBold"/>
                </a:rPr>
                <a:t>EPIC 2 - MENU MANAGEMENT</a:t>
              </a:r>
              <a:endParaRPr sz="700"/>
            </a:p>
          </p:txBody>
        </p:sp>
      </p:grpSp>
      <p:sp>
        <p:nvSpPr>
          <p:cNvPr id="692" name="Google Shape;692;p50"/>
          <p:cNvSpPr/>
          <p:nvPr/>
        </p:nvSpPr>
        <p:spPr>
          <a:xfrm>
            <a:off x="268050" y="4106375"/>
            <a:ext cx="8607600" cy="8946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93" name="Google Shape;693;p50"/>
          <p:cNvSpPr txBox="1"/>
          <p:nvPr/>
        </p:nvSpPr>
        <p:spPr>
          <a:xfrm>
            <a:off x="344400" y="4106375"/>
            <a:ext cx="8314500" cy="1015800"/>
          </a:xfrm>
          <a:prstGeom prst="rect">
            <a:avLst/>
          </a:prstGeom>
          <a:noFill/>
          <a:ln>
            <a:noFill/>
          </a:ln>
        </p:spPr>
        <p:txBody>
          <a:bodyPr spcFirstLastPara="1" wrap="square" lIns="0" tIns="0" rIns="0" bIns="0" anchor="t" anchorCtr="0">
            <a:spAutoFit/>
          </a:bodyPr>
          <a:lstStyle/>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an employee, I want my meal cost deducted from my salary, so that I don't have to pay upfront.</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 payroll manager, I want to receive meal cost data, so that I can deduct it from employee salaries.</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 canteen manager I want to identify employees with unpaid meal orders, so that I can follow up on outstanding payments.</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 canteen manager I want to be able reconcile meal order totals with payroll deductions, to ensure accurate financial reporting.</a:t>
            </a:r>
            <a:endParaRPr sz="1000">
              <a:latin typeface="Fira Sans Light"/>
              <a:ea typeface="Fira Sans Light"/>
              <a:cs typeface="Fira Sans Light"/>
              <a:sym typeface="Fira Sans Light"/>
            </a:endParaRPr>
          </a:p>
          <a:p>
            <a:pPr marL="0" marR="0" lvl="0" indent="0" algn="l" rtl="0">
              <a:lnSpc>
                <a:spcPct val="140000"/>
              </a:lnSpc>
              <a:spcBef>
                <a:spcPts val="0"/>
              </a:spcBef>
              <a:spcAft>
                <a:spcPts val="0"/>
              </a:spcAft>
              <a:buNone/>
            </a:pPr>
            <a:endParaRPr sz="1000">
              <a:latin typeface="Fira Sans Light"/>
              <a:ea typeface="Fira Sans Light"/>
              <a:cs typeface="Fira Sans Light"/>
              <a:sym typeface="Fira Sans Light"/>
            </a:endParaRPr>
          </a:p>
        </p:txBody>
      </p:sp>
      <p:grpSp>
        <p:nvGrpSpPr>
          <p:cNvPr id="694" name="Google Shape;694;p50"/>
          <p:cNvGrpSpPr/>
          <p:nvPr/>
        </p:nvGrpSpPr>
        <p:grpSpPr>
          <a:xfrm>
            <a:off x="268052" y="3740913"/>
            <a:ext cx="8607926" cy="365465"/>
            <a:chOff x="0" y="0"/>
            <a:chExt cx="11217000" cy="979800"/>
          </a:xfrm>
        </p:grpSpPr>
        <p:sp>
          <p:nvSpPr>
            <p:cNvPr id="695" name="Google Shape;695;p50"/>
            <p:cNvSpPr/>
            <p:nvPr/>
          </p:nvSpPr>
          <p:spPr>
            <a:xfrm>
              <a:off x="0" y="0"/>
              <a:ext cx="11217000" cy="979800"/>
            </a:xfrm>
            <a:prstGeom prst="rect">
              <a:avLst/>
            </a:pr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96" name="Google Shape;696;p50"/>
            <p:cNvSpPr txBox="1"/>
            <p:nvPr/>
          </p:nvSpPr>
          <p:spPr>
            <a:xfrm>
              <a:off x="179010" y="219303"/>
              <a:ext cx="10236600" cy="536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300" b="1">
                  <a:solidFill>
                    <a:srgbClr val="FFFFFF"/>
                  </a:solidFill>
                  <a:latin typeface="Fira Sans SemiBold"/>
                  <a:ea typeface="Fira Sans SemiBold"/>
                  <a:cs typeface="Fira Sans SemiBold"/>
                  <a:sym typeface="Fira Sans SemiBold"/>
                </a:rPr>
                <a:t>EPIC 3 - PAYMENT AND FINANCIAL MANAGEMENT</a:t>
              </a:r>
              <a:endParaRPr sz="70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Shape 700"/>
        <p:cNvGrpSpPr/>
        <p:nvPr/>
      </p:nvGrpSpPr>
      <p:grpSpPr>
        <a:xfrm>
          <a:off x="0" y="0"/>
          <a:ext cx="0" cy="0"/>
          <a:chOff x="0" y="0"/>
          <a:chExt cx="0" cy="0"/>
        </a:xfrm>
      </p:grpSpPr>
      <p:sp>
        <p:nvSpPr>
          <p:cNvPr id="701" name="Google Shape;701;p51"/>
          <p:cNvSpPr/>
          <p:nvPr/>
        </p:nvSpPr>
        <p:spPr>
          <a:xfrm>
            <a:off x="203500" y="634325"/>
            <a:ext cx="8710500" cy="12465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02" name="Google Shape;702;p51"/>
          <p:cNvSpPr txBox="1"/>
          <p:nvPr/>
        </p:nvSpPr>
        <p:spPr>
          <a:xfrm>
            <a:off x="203500" y="1060471"/>
            <a:ext cx="8710500" cy="585000"/>
          </a:xfrm>
          <a:prstGeom prst="rect">
            <a:avLst/>
          </a:prstGeom>
          <a:noFill/>
          <a:ln>
            <a:noFill/>
          </a:ln>
        </p:spPr>
        <p:txBody>
          <a:bodyPr spcFirstLastPara="1" wrap="square" lIns="0" tIns="0" rIns="0" bIns="0" anchor="t" anchorCtr="0">
            <a:spAutoFit/>
          </a:bodyPr>
          <a:lstStyle/>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an employee, I would like to have an option to enter my office address, so that I can have my meal delivered to my desk.</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 delivery person, I want to receive delivery assignments, so that I can deliver meals to employees.</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the employee, I want to be able to see when my order has been collected from the kitchen by the deliverer, so that I can be able to track them.</a:t>
            </a:r>
            <a:endParaRPr sz="1000">
              <a:latin typeface="Fira Sans Light"/>
              <a:ea typeface="Fira Sans Light"/>
              <a:cs typeface="Fira Sans Light"/>
              <a:sym typeface="Fira Sans Light"/>
            </a:endParaRPr>
          </a:p>
        </p:txBody>
      </p:sp>
      <p:grpSp>
        <p:nvGrpSpPr>
          <p:cNvPr id="703" name="Google Shape;703;p51"/>
          <p:cNvGrpSpPr/>
          <p:nvPr/>
        </p:nvGrpSpPr>
        <p:grpSpPr>
          <a:xfrm>
            <a:off x="203502" y="634325"/>
            <a:ext cx="8711236" cy="365437"/>
            <a:chOff x="0" y="0"/>
            <a:chExt cx="11217147" cy="979725"/>
          </a:xfrm>
        </p:grpSpPr>
        <p:sp>
          <p:nvSpPr>
            <p:cNvPr id="704" name="Google Shape;704;p51"/>
            <p:cNvSpPr/>
            <p:nvPr/>
          </p:nvSpPr>
          <p:spPr>
            <a:xfrm>
              <a:off x="0" y="0"/>
              <a:ext cx="11217147" cy="979725"/>
            </a:xfrm>
            <a:prstGeom prst="rect">
              <a:avLst/>
            </a:pr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05" name="Google Shape;705;p51"/>
            <p:cNvSpPr txBox="1"/>
            <p:nvPr/>
          </p:nvSpPr>
          <p:spPr>
            <a:xfrm>
              <a:off x="179010" y="219303"/>
              <a:ext cx="10236600" cy="536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300" b="1">
                  <a:solidFill>
                    <a:srgbClr val="FFFFFF"/>
                  </a:solidFill>
                  <a:latin typeface="Fira Sans SemiBold"/>
                  <a:ea typeface="Fira Sans SemiBold"/>
                  <a:cs typeface="Fira Sans SemiBold"/>
                  <a:sym typeface="Fira Sans SemiBold"/>
                </a:rPr>
                <a:t>EPIC 4 - DELIVERY MANAGEMENT</a:t>
              </a:r>
              <a:endParaRPr sz="700"/>
            </a:p>
          </p:txBody>
        </p:sp>
      </p:grpSp>
      <p:sp>
        <p:nvSpPr>
          <p:cNvPr id="706" name="Google Shape;706;p51"/>
          <p:cNvSpPr/>
          <p:nvPr/>
        </p:nvSpPr>
        <p:spPr>
          <a:xfrm>
            <a:off x="191861" y="1996450"/>
            <a:ext cx="8710800" cy="15657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07" name="Google Shape;707;p51"/>
          <p:cNvSpPr txBox="1"/>
          <p:nvPr/>
        </p:nvSpPr>
        <p:spPr>
          <a:xfrm>
            <a:off x="191860" y="2422600"/>
            <a:ext cx="8414100" cy="1015800"/>
          </a:xfrm>
          <a:prstGeom prst="rect">
            <a:avLst/>
          </a:prstGeom>
          <a:noFill/>
          <a:ln>
            <a:noFill/>
          </a:ln>
        </p:spPr>
        <p:txBody>
          <a:bodyPr spcFirstLastPara="1" wrap="square" lIns="0" tIns="0" rIns="0" bIns="0" anchor="t" anchorCtr="0">
            <a:spAutoFit/>
          </a:bodyPr>
          <a:lstStyle/>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an employee, I want to be able to see the time my order is accepted, so that I can be sure my order went through.</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the canteen manager, I should be able to provide an order confirmation with relevant details such as order number, so that I can use for future references.</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the employee, I want to be able to see the estimated delivery time, so that I can be able to see whether it would be delivered before my lunch break is over or not.</a:t>
            </a:r>
            <a:endParaRPr sz="1000">
              <a:latin typeface="Fira Sans Light"/>
              <a:ea typeface="Fira Sans Light"/>
              <a:cs typeface="Fira Sans Light"/>
              <a:sym typeface="Fira Sans Light"/>
            </a:endParaRPr>
          </a:p>
        </p:txBody>
      </p:sp>
      <p:grpSp>
        <p:nvGrpSpPr>
          <p:cNvPr id="708" name="Google Shape;708;p51"/>
          <p:cNvGrpSpPr/>
          <p:nvPr/>
        </p:nvGrpSpPr>
        <p:grpSpPr>
          <a:xfrm>
            <a:off x="191850" y="1996450"/>
            <a:ext cx="8711122" cy="365465"/>
            <a:chOff x="0" y="0"/>
            <a:chExt cx="11217000" cy="979800"/>
          </a:xfrm>
        </p:grpSpPr>
        <p:sp>
          <p:nvSpPr>
            <p:cNvPr id="709" name="Google Shape;709;p51"/>
            <p:cNvSpPr/>
            <p:nvPr/>
          </p:nvSpPr>
          <p:spPr>
            <a:xfrm>
              <a:off x="0" y="0"/>
              <a:ext cx="11217000" cy="979800"/>
            </a:xfrm>
            <a:prstGeom prst="rect">
              <a:avLst/>
            </a:pr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10" name="Google Shape;710;p51"/>
            <p:cNvSpPr txBox="1"/>
            <p:nvPr/>
          </p:nvSpPr>
          <p:spPr>
            <a:xfrm>
              <a:off x="179010" y="219303"/>
              <a:ext cx="10236600" cy="536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300" b="1">
                  <a:solidFill>
                    <a:srgbClr val="FFFFFF"/>
                  </a:solidFill>
                  <a:latin typeface="Fira Sans SemiBold"/>
                  <a:ea typeface="Fira Sans SemiBold"/>
                  <a:cs typeface="Fira Sans SemiBold"/>
                  <a:sym typeface="Fira Sans SemiBold"/>
                </a:rPr>
                <a:t>EPIC 5 - ORDER TRACKING</a:t>
              </a:r>
              <a:endParaRPr sz="700"/>
            </a:p>
          </p:txBody>
        </p:sp>
      </p:grpSp>
      <p:sp>
        <p:nvSpPr>
          <p:cNvPr id="711" name="Google Shape;711;p51"/>
          <p:cNvSpPr/>
          <p:nvPr/>
        </p:nvSpPr>
        <p:spPr>
          <a:xfrm>
            <a:off x="191850" y="3663375"/>
            <a:ext cx="8711100" cy="13530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12" name="Google Shape;712;p51"/>
          <p:cNvSpPr txBox="1"/>
          <p:nvPr/>
        </p:nvSpPr>
        <p:spPr>
          <a:xfrm>
            <a:off x="191850" y="4125905"/>
            <a:ext cx="8711100" cy="800400"/>
          </a:xfrm>
          <a:prstGeom prst="rect">
            <a:avLst/>
          </a:prstGeom>
          <a:noFill/>
          <a:ln>
            <a:noFill/>
          </a:ln>
        </p:spPr>
        <p:txBody>
          <a:bodyPr spcFirstLastPara="1" wrap="square" lIns="0" tIns="0" rIns="0" bIns="0" anchor="t" anchorCtr="0">
            <a:spAutoFit/>
          </a:bodyPr>
          <a:lstStyle/>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an employee, I want to be able to provide feedback on the food and delivery service, so that the canteen can improve.</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an employee, I want to suggest improvements to the canteen's operations, so that the canteen can enhance the overall dining experience.</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 canteen manager, I want to view and analyze feedback, so that I can identify areas for improvement.</a:t>
            </a:r>
            <a:endParaRPr sz="1000">
              <a:latin typeface="Fira Sans Light"/>
              <a:ea typeface="Fira Sans Light"/>
              <a:cs typeface="Fira Sans Light"/>
              <a:sym typeface="Fira Sans Light"/>
            </a:endParaRPr>
          </a:p>
          <a:p>
            <a:pPr marL="457200" marR="0" lvl="0" indent="-292100" algn="l" rtl="0">
              <a:lnSpc>
                <a:spcPct val="140000"/>
              </a:lnSpc>
              <a:spcBef>
                <a:spcPts val="0"/>
              </a:spcBef>
              <a:spcAft>
                <a:spcPts val="0"/>
              </a:spcAft>
              <a:buSzPts val="1000"/>
              <a:buFont typeface="Fira Sans Light"/>
              <a:buChar char="●"/>
            </a:pPr>
            <a:r>
              <a:rPr lang="en" sz="1000">
                <a:latin typeface="Fira Sans Light"/>
                <a:ea typeface="Fira Sans Light"/>
                <a:cs typeface="Fira Sans Light"/>
                <a:sym typeface="Fira Sans Light"/>
              </a:rPr>
              <a:t>As a canteen Manager, I want to generate reports on feedback, share with management so that I can identify improvement opportunities.</a:t>
            </a:r>
            <a:endParaRPr sz="1000">
              <a:latin typeface="Fira Sans Light"/>
              <a:ea typeface="Fira Sans Light"/>
              <a:cs typeface="Fira Sans Light"/>
              <a:sym typeface="Fira Sans Light"/>
            </a:endParaRPr>
          </a:p>
        </p:txBody>
      </p:sp>
      <p:grpSp>
        <p:nvGrpSpPr>
          <p:cNvPr id="713" name="Google Shape;713;p51"/>
          <p:cNvGrpSpPr/>
          <p:nvPr/>
        </p:nvGrpSpPr>
        <p:grpSpPr>
          <a:xfrm>
            <a:off x="191852" y="3663375"/>
            <a:ext cx="8711122" cy="396623"/>
            <a:chOff x="0" y="0"/>
            <a:chExt cx="11217000" cy="979800"/>
          </a:xfrm>
        </p:grpSpPr>
        <p:sp>
          <p:nvSpPr>
            <p:cNvPr id="714" name="Google Shape;714;p51"/>
            <p:cNvSpPr/>
            <p:nvPr/>
          </p:nvSpPr>
          <p:spPr>
            <a:xfrm>
              <a:off x="0" y="0"/>
              <a:ext cx="11217000" cy="979800"/>
            </a:xfrm>
            <a:prstGeom prst="rect">
              <a:avLst/>
            </a:prstGeom>
            <a:solidFill>
              <a:srgbClr val="075EE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15" name="Google Shape;715;p51"/>
            <p:cNvSpPr txBox="1"/>
            <p:nvPr/>
          </p:nvSpPr>
          <p:spPr>
            <a:xfrm>
              <a:off x="179010" y="219303"/>
              <a:ext cx="10236600" cy="494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300" b="1">
                  <a:solidFill>
                    <a:srgbClr val="FFFFFF"/>
                  </a:solidFill>
                  <a:latin typeface="Fira Sans SemiBold"/>
                  <a:ea typeface="Fira Sans SemiBold"/>
                  <a:cs typeface="Fira Sans SemiBold"/>
                  <a:sym typeface="Fira Sans SemiBold"/>
                </a:rPr>
                <a:t>EPIC 6 - FEEDBACK  MANAGEMENT</a:t>
              </a:r>
              <a:endParaRPr sz="700"/>
            </a:p>
          </p:txBody>
        </p:sp>
      </p:grpSp>
      <p:sp>
        <p:nvSpPr>
          <p:cNvPr id="716" name="Google Shape;716;p51"/>
          <p:cNvSpPr/>
          <p:nvPr/>
        </p:nvSpPr>
        <p:spPr>
          <a:xfrm>
            <a:off x="0" y="0"/>
            <a:ext cx="9144000" cy="518700"/>
          </a:xfrm>
          <a:prstGeom prst="rect">
            <a:avLst/>
          </a:prstGeom>
          <a:solidFill>
            <a:srgbClr val="A06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17" name="Google Shape;717;p51"/>
          <p:cNvSpPr txBox="1"/>
          <p:nvPr/>
        </p:nvSpPr>
        <p:spPr>
          <a:xfrm>
            <a:off x="1026550" y="6225"/>
            <a:ext cx="70515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3000" b="1">
                <a:solidFill>
                  <a:schemeClr val="lt1"/>
                </a:solidFill>
                <a:latin typeface="Open Sans ExtraBold"/>
                <a:ea typeface="Open Sans ExtraBold"/>
                <a:cs typeface="Open Sans ExtraBold"/>
                <a:sym typeface="Open Sans ExtraBold"/>
              </a:rPr>
              <a:t>Unilever  Use</a:t>
            </a:r>
            <a:r>
              <a:rPr lang="en" sz="3000" b="1" i="0" u="none" strike="noStrike" cap="none">
                <a:solidFill>
                  <a:schemeClr val="lt1"/>
                </a:solidFill>
                <a:latin typeface="Open Sans ExtraBold"/>
                <a:ea typeface="Open Sans ExtraBold"/>
                <a:cs typeface="Open Sans ExtraBold"/>
                <a:sym typeface="Open Sans ExtraBold"/>
              </a:rPr>
              <a:t>r </a:t>
            </a:r>
            <a:r>
              <a:rPr lang="en" sz="3000" b="1">
                <a:solidFill>
                  <a:schemeClr val="lt1"/>
                </a:solidFill>
                <a:latin typeface="Open Sans ExtraBold"/>
                <a:ea typeface="Open Sans ExtraBold"/>
                <a:cs typeface="Open Sans ExtraBold"/>
                <a:sym typeface="Open Sans ExtraBold"/>
              </a:rPr>
              <a:t>Stories</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pSp>
        <p:nvGrpSpPr>
          <p:cNvPr id="722" name="Google Shape;722;p52"/>
          <p:cNvGrpSpPr/>
          <p:nvPr/>
        </p:nvGrpSpPr>
        <p:grpSpPr>
          <a:xfrm>
            <a:off x="1530765" y="1396365"/>
            <a:ext cx="6082474" cy="2278650"/>
            <a:chOff x="0" y="-38100"/>
            <a:chExt cx="3204000" cy="1200300"/>
          </a:xfrm>
        </p:grpSpPr>
        <p:sp>
          <p:nvSpPr>
            <p:cNvPr id="723" name="Google Shape;723;p52"/>
            <p:cNvSpPr/>
            <p:nvPr/>
          </p:nvSpPr>
          <p:spPr>
            <a:xfrm>
              <a:off x="0" y="0"/>
              <a:ext cx="3203935" cy="1162067"/>
            </a:xfrm>
            <a:custGeom>
              <a:avLst/>
              <a:gdLst/>
              <a:ahLst/>
              <a:cxnLst/>
              <a:rect l="l" t="t" r="r" b="b"/>
              <a:pathLst>
                <a:path w="3203935" h="1162067" extrusionOk="0">
                  <a:moveTo>
                    <a:pt x="0" y="0"/>
                  </a:moveTo>
                  <a:lnTo>
                    <a:pt x="3203935" y="0"/>
                  </a:lnTo>
                  <a:lnTo>
                    <a:pt x="3203935" y="1162067"/>
                  </a:lnTo>
                  <a:lnTo>
                    <a:pt x="0" y="1162067"/>
                  </a:lnTo>
                  <a:close/>
                </a:path>
              </a:pathLst>
            </a:custGeom>
            <a:solidFill>
              <a:srgbClr val="075EED"/>
            </a:solidFill>
            <a:ln w="38100" cap="sq" cmpd="sng">
              <a:solidFill>
                <a:srgbClr val="075EED"/>
              </a:solidFill>
              <a:prstDash val="solid"/>
              <a:miter lim="8000"/>
              <a:headEnd type="none" w="sm" len="sm"/>
              <a:tailEnd type="none" w="sm" len="sm"/>
            </a:ln>
          </p:spPr>
        </p:sp>
        <p:sp>
          <p:nvSpPr>
            <p:cNvPr id="724" name="Google Shape;724;p52"/>
            <p:cNvSpPr txBox="1"/>
            <p:nvPr/>
          </p:nvSpPr>
          <p:spPr>
            <a:xfrm>
              <a:off x="0" y="-38100"/>
              <a:ext cx="3204000" cy="1200300"/>
            </a:xfrm>
            <a:prstGeom prst="rect">
              <a:avLst/>
            </a:prstGeom>
            <a:solidFill>
              <a:schemeClr val="lt1"/>
            </a:solidFill>
            <a:ln w="114300" cap="flat" cmpd="sng">
              <a:solidFill>
                <a:srgbClr val="075EED"/>
              </a:solidFill>
              <a:prstDash val="solid"/>
              <a:round/>
              <a:headEnd type="none" w="sm" len="sm"/>
              <a:tailEnd type="none" w="sm" len="sm"/>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25" name="Google Shape;725;p52"/>
          <p:cNvSpPr txBox="1"/>
          <p:nvPr/>
        </p:nvSpPr>
        <p:spPr>
          <a:xfrm>
            <a:off x="1973625" y="1887125"/>
            <a:ext cx="5128200" cy="12282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3800" b="1">
                <a:solidFill>
                  <a:schemeClr val="dk1"/>
                </a:solidFill>
                <a:latin typeface="Fira Sans Black"/>
                <a:ea typeface="Fira Sans Black"/>
                <a:cs typeface="Fira Sans Black"/>
                <a:sym typeface="Fira Sans Black"/>
              </a:rPr>
              <a:t>JIRA Sprints and Timelines</a:t>
            </a:r>
            <a:endParaRPr sz="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0" name="Google Shape;730;p53"/>
          <p:cNvPicPr preferRelativeResize="0"/>
          <p:nvPr/>
        </p:nvPicPr>
        <p:blipFill rotWithShape="1">
          <a:blip r:embed="rId3">
            <a:alphaModFix/>
          </a:blip>
          <a:srcRect t="304" b="17404"/>
          <a:stretch/>
        </p:blipFill>
        <p:spPr>
          <a:xfrm>
            <a:off x="0" y="381000"/>
            <a:ext cx="4502477" cy="2381751"/>
          </a:xfrm>
          <a:prstGeom prst="rect">
            <a:avLst/>
          </a:prstGeom>
          <a:noFill/>
          <a:ln w="9525" cap="flat" cmpd="sng">
            <a:solidFill>
              <a:schemeClr val="dk1"/>
            </a:solidFill>
            <a:prstDash val="solid"/>
            <a:round/>
            <a:headEnd type="none" w="sm" len="sm"/>
            <a:tailEnd type="none" w="sm" len="sm"/>
          </a:ln>
        </p:spPr>
      </p:pic>
      <p:pic>
        <p:nvPicPr>
          <p:cNvPr id="731" name="Google Shape;731;p53"/>
          <p:cNvPicPr preferRelativeResize="0"/>
          <p:nvPr/>
        </p:nvPicPr>
        <p:blipFill rotWithShape="1">
          <a:blip r:embed="rId4">
            <a:alphaModFix/>
          </a:blip>
          <a:srcRect l="2079" r="2070"/>
          <a:stretch/>
        </p:blipFill>
        <p:spPr>
          <a:xfrm>
            <a:off x="4507900" y="2558800"/>
            <a:ext cx="4584098" cy="2571750"/>
          </a:xfrm>
          <a:prstGeom prst="rect">
            <a:avLst/>
          </a:prstGeom>
          <a:noFill/>
          <a:ln w="9525" cap="flat" cmpd="sng">
            <a:solidFill>
              <a:schemeClr val="dk1"/>
            </a:solidFill>
            <a:prstDash val="solid"/>
            <a:round/>
            <a:headEnd type="none" w="sm" len="sm"/>
            <a:tailEnd type="none" w="sm" len="sm"/>
          </a:ln>
        </p:spPr>
      </p:pic>
      <p:pic>
        <p:nvPicPr>
          <p:cNvPr id="732" name="Google Shape;732;p53"/>
          <p:cNvPicPr preferRelativeResize="0"/>
          <p:nvPr/>
        </p:nvPicPr>
        <p:blipFill rotWithShape="1">
          <a:blip r:embed="rId5">
            <a:alphaModFix/>
          </a:blip>
          <a:srcRect l="1876" r="1876" b="7689"/>
          <a:stretch/>
        </p:blipFill>
        <p:spPr>
          <a:xfrm>
            <a:off x="4502475" y="381000"/>
            <a:ext cx="4584099" cy="2343150"/>
          </a:xfrm>
          <a:prstGeom prst="rect">
            <a:avLst/>
          </a:prstGeom>
          <a:noFill/>
          <a:ln w="9525" cap="flat" cmpd="sng">
            <a:solidFill>
              <a:schemeClr val="dk1"/>
            </a:solidFill>
            <a:prstDash val="solid"/>
            <a:round/>
            <a:headEnd type="none" w="sm" len="sm"/>
            <a:tailEnd type="none" w="sm" len="sm"/>
          </a:ln>
        </p:spPr>
      </p:pic>
      <p:pic>
        <p:nvPicPr>
          <p:cNvPr id="733" name="Google Shape;733;p53"/>
          <p:cNvPicPr preferRelativeResize="0"/>
          <p:nvPr/>
        </p:nvPicPr>
        <p:blipFill rotWithShape="1">
          <a:blip r:embed="rId6">
            <a:alphaModFix/>
          </a:blip>
          <a:srcRect l="1876" r="1867" b="12342"/>
          <a:stretch/>
        </p:blipFill>
        <p:spPr>
          <a:xfrm>
            <a:off x="0" y="2724150"/>
            <a:ext cx="4502474" cy="2381750"/>
          </a:xfrm>
          <a:prstGeom prst="rect">
            <a:avLst/>
          </a:prstGeom>
          <a:noFill/>
          <a:ln w="9525" cap="flat" cmpd="sng">
            <a:solidFill>
              <a:schemeClr val="dk1"/>
            </a:solidFill>
            <a:prstDash val="solid"/>
            <a:round/>
            <a:headEnd type="none" w="sm" len="sm"/>
            <a:tailEnd type="none" w="sm" len="sm"/>
          </a:ln>
        </p:spPr>
      </p:pic>
      <p:grpSp>
        <p:nvGrpSpPr>
          <p:cNvPr id="734" name="Google Shape;734;p53"/>
          <p:cNvGrpSpPr/>
          <p:nvPr/>
        </p:nvGrpSpPr>
        <p:grpSpPr>
          <a:xfrm>
            <a:off x="-883250" y="-213178"/>
            <a:ext cx="10910730" cy="610674"/>
            <a:chOff x="0" y="-38100"/>
            <a:chExt cx="6110400" cy="531900"/>
          </a:xfrm>
        </p:grpSpPr>
        <p:sp>
          <p:nvSpPr>
            <p:cNvPr id="735" name="Google Shape;735;p53"/>
            <p:cNvSpPr/>
            <p:nvPr/>
          </p:nvSpPr>
          <p:spPr>
            <a:xfrm>
              <a:off x="0" y="0"/>
              <a:ext cx="6110362" cy="493651"/>
            </a:xfrm>
            <a:custGeom>
              <a:avLst/>
              <a:gdLst/>
              <a:ahLst/>
              <a:cxnLst/>
              <a:rect l="l" t="t" r="r" b="b"/>
              <a:pathLst>
                <a:path w="6110362" h="493651" extrusionOk="0">
                  <a:moveTo>
                    <a:pt x="0" y="0"/>
                  </a:moveTo>
                  <a:lnTo>
                    <a:pt x="6110362" y="0"/>
                  </a:lnTo>
                  <a:lnTo>
                    <a:pt x="6110362" y="493651"/>
                  </a:lnTo>
                  <a:lnTo>
                    <a:pt x="0" y="493651"/>
                  </a:lnTo>
                  <a:close/>
                </a:path>
              </a:pathLst>
            </a:custGeom>
            <a:solidFill>
              <a:srgbClr val="075EED"/>
            </a:solidFill>
            <a:ln>
              <a:noFill/>
            </a:ln>
          </p:spPr>
        </p:sp>
        <p:sp>
          <p:nvSpPr>
            <p:cNvPr id="736" name="Google Shape;736;p53"/>
            <p:cNvSpPr txBox="1"/>
            <p:nvPr/>
          </p:nvSpPr>
          <p:spPr>
            <a:xfrm>
              <a:off x="0" y="-38100"/>
              <a:ext cx="6110400" cy="531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37" name="Google Shape;737;p53"/>
          <p:cNvSpPr txBox="1"/>
          <p:nvPr/>
        </p:nvSpPr>
        <p:spPr>
          <a:xfrm>
            <a:off x="2753775" y="-80676"/>
            <a:ext cx="3637200" cy="492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3200" b="1">
                <a:solidFill>
                  <a:schemeClr val="lt1"/>
                </a:solidFill>
                <a:latin typeface="Open Sans ExtraBold"/>
                <a:ea typeface="Open Sans ExtraBold"/>
                <a:cs typeface="Open Sans ExtraBold"/>
                <a:sym typeface="Open Sans ExtraBold"/>
              </a:rPr>
              <a:t>JIRA Sprints</a:t>
            </a:r>
            <a:endParaRPr sz="1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36"/>
        <p:cNvGrpSpPr/>
        <p:nvPr/>
      </p:nvGrpSpPr>
      <p:grpSpPr>
        <a:xfrm>
          <a:off x="0" y="0"/>
          <a:ext cx="0" cy="0"/>
          <a:chOff x="0" y="0"/>
          <a:chExt cx="0" cy="0"/>
        </a:xfrm>
      </p:grpSpPr>
      <p:pic>
        <p:nvPicPr>
          <p:cNvPr id="237" name="Google Shape;237;p27"/>
          <p:cNvPicPr preferRelativeResize="0"/>
          <p:nvPr/>
        </p:nvPicPr>
        <p:blipFill>
          <a:blip r:embed="rId3">
            <a:alphaModFix/>
          </a:blip>
          <a:stretch>
            <a:fillRect/>
          </a:stretch>
        </p:blipFill>
        <p:spPr>
          <a:xfrm>
            <a:off x="353050" y="0"/>
            <a:ext cx="8577550" cy="2229450"/>
          </a:xfrm>
          <a:prstGeom prst="rect">
            <a:avLst/>
          </a:prstGeom>
          <a:noFill/>
          <a:ln>
            <a:noFill/>
          </a:ln>
        </p:spPr>
      </p:pic>
      <p:grpSp>
        <p:nvGrpSpPr>
          <p:cNvPr id="238" name="Google Shape;238;p27"/>
          <p:cNvGrpSpPr/>
          <p:nvPr/>
        </p:nvGrpSpPr>
        <p:grpSpPr>
          <a:xfrm>
            <a:off x="737350" y="1472649"/>
            <a:ext cx="7760800" cy="3608850"/>
            <a:chOff x="0" y="-38100"/>
            <a:chExt cx="3042735" cy="1382860"/>
          </a:xfrm>
        </p:grpSpPr>
        <p:sp>
          <p:nvSpPr>
            <p:cNvPr id="239" name="Google Shape;239;p27"/>
            <p:cNvSpPr/>
            <p:nvPr/>
          </p:nvSpPr>
          <p:spPr>
            <a:xfrm>
              <a:off x="0" y="0"/>
              <a:ext cx="3042735" cy="1344760"/>
            </a:xfrm>
            <a:custGeom>
              <a:avLst/>
              <a:gdLst/>
              <a:ahLst/>
              <a:cxnLst/>
              <a:rect l="l" t="t" r="r" b="b"/>
              <a:pathLst>
                <a:path w="3042735" h="1344760" extrusionOk="0">
                  <a:moveTo>
                    <a:pt x="0" y="0"/>
                  </a:moveTo>
                  <a:lnTo>
                    <a:pt x="3042735" y="0"/>
                  </a:lnTo>
                  <a:lnTo>
                    <a:pt x="3042735" y="1344760"/>
                  </a:lnTo>
                  <a:lnTo>
                    <a:pt x="0" y="1344760"/>
                  </a:lnTo>
                  <a:close/>
                </a:path>
              </a:pathLst>
            </a:custGeom>
            <a:solidFill>
              <a:srgbClr val="075EED"/>
            </a:solidFill>
            <a:ln>
              <a:noFill/>
            </a:ln>
          </p:spPr>
        </p:sp>
        <p:sp>
          <p:nvSpPr>
            <p:cNvPr id="240" name="Google Shape;240;p27"/>
            <p:cNvSpPr txBox="1"/>
            <p:nvPr/>
          </p:nvSpPr>
          <p:spPr>
            <a:xfrm>
              <a:off x="0" y="-38100"/>
              <a:ext cx="3042735" cy="1382860"/>
            </a:xfrm>
            <a:prstGeom prst="rect">
              <a:avLst/>
            </a:prstGeom>
            <a:solidFill>
              <a:srgbClr val="075EED"/>
            </a:solid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1" name="Google Shape;241;p27"/>
          <p:cNvSpPr txBox="1"/>
          <p:nvPr/>
        </p:nvSpPr>
        <p:spPr>
          <a:xfrm>
            <a:off x="2467947" y="1616225"/>
            <a:ext cx="4299600" cy="44640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 sz="2900">
                <a:solidFill>
                  <a:srgbClr val="FDFDFD"/>
                </a:solidFill>
                <a:latin typeface="Open Sans ExtraBold"/>
                <a:ea typeface="Open Sans ExtraBold"/>
                <a:cs typeface="Open Sans ExtraBold"/>
                <a:sym typeface="Open Sans ExtraBold"/>
              </a:rPr>
              <a:t>Company Overview</a:t>
            </a:r>
            <a:endParaRPr sz="700"/>
          </a:p>
        </p:txBody>
      </p:sp>
      <p:sp>
        <p:nvSpPr>
          <p:cNvPr id="242" name="Google Shape;242;p27"/>
          <p:cNvSpPr txBox="1"/>
          <p:nvPr/>
        </p:nvSpPr>
        <p:spPr>
          <a:xfrm>
            <a:off x="1115550" y="2350075"/>
            <a:ext cx="7004400" cy="25290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0"/>
              </a:spcBef>
              <a:spcAft>
                <a:spcPts val="0"/>
              </a:spcAft>
              <a:buClr>
                <a:schemeClr val="dk1"/>
              </a:buClr>
              <a:buSzPts val="1100"/>
              <a:buFont typeface="Arial"/>
              <a:buNone/>
            </a:pPr>
            <a:r>
              <a:rPr lang="en" sz="1700">
                <a:solidFill>
                  <a:schemeClr val="lt1"/>
                </a:solidFill>
                <a:latin typeface="Lato"/>
                <a:ea typeface="Lato"/>
                <a:cs typeface="Lato"/>
                <a:sym typeface="Lato"/>
              </a:rPr>
              <a:t>Unilever is a British-Dutch FMCG company, headquartered in London, England. Unilever is one of the oldest</a:t>
            </a:r>
            <a:endParaRPr sz="1700">
              <a:solidFill>
                <a:schemeClr val="lt1"/>
              </a:solidFill>
              <a:latin typeface="Lato"/>
              <a:ea typeface="Lato"/>
              <a:cs typeface="Lato"/>
              <a:sym typeface="Lato"/>
            </a:endParaRPr>
          </a:p>
          <a:p>
            <a:pPr marL="0" lvl="0" indent="0" algn="just" rtl="0">
              <a:lnSpc>
                <a:spcPct val="115000"/>
              </a:lnSpc>
              <a:spcBef>
                <a:spcPts val="1200"/>
              </a:spcBef>
              <a:spcAft>
                <a:spcPts val="0"/>
              </a:spcAft>
              <a:buClr>
                <a:schemeClr val="dk1"/>
              </a:buClr>
              <a:buSzPts val="1100"/>
              <a:buFont typeface="Arial"/>
              <a:buNone/>
            </a:pPr>
            <a:r>
              <a:rPr lang="en" sz="1700">
                <a:solidFill>
                  <a:schemeClr val="lt1"/>
                </a:solidFill>
                <a:latin typeface="Lato"/>
                <a:ea typeface="Lato"/>
                <a:cs typeface="Lato"/>
                <a:sym typeface="Lato"/>
              </a:rPr>
              <a:t>FMCG companies, and its products are available in around 190 countries.</a:t>
            </a:r>
            <a:endParaRPr sz="1700">
              <a:solidFill>
                <a:schemeClr val="lt1"/>
              </a:solidFill>
              <a:latin typeface="Lato"/>
              <a:ea typeface="Lato"/>
              <a:cs typeface="Lato"/>
              <a:sym typeface="Lato"/>
            </a:endParaRPr>
          </a:p>
          <a:p>
            <a:pPr marL="0" lvl="0" indent="0" algn="just" rtl="0">
              <a:lnSpc>
                <a:spcPct val="115000"/>
              </a:lnSpc>
              <a:spcBef>
                <a:spcPts val="1200"/>
              </a:spcBef>
              <a:spcAft>
                <a:spcPts val="0"/>
              </a:spcAft>
              <a:buClr>
                <a:schemeClr val="dk1"/>
              </a:buClr>
              <a:buSzPts val="1100"/>
              <a:buFont typeface="Arial"/>
              <a:buNone/>
            </a:pPr>
            <a:r>
              <a:rPr lang="en" sz="1700">
                <a:solidFill>
                  <a:schemeClr val="lt1"/>
                </a:solidFill>
                <a:latin typeface="Lato"/>
                <a:ea typeface="Lato"/>
                <a:cs typeface="Lato"/>
                <a:sym typeface="Lato"/>
              </a:rPr>
              <a:t>In its UK offices, Unilever has around 1500 employees which are spread across 12 floors. They have 2 canteens</a:t>
            </a:r>
            <a:endParaRPr sz="1700">
              <a:solidFill>
                <a:schemeClr val="lt1"/>
              </a:solidFill>
              <a:latin typeface="Lato"/>
              <a:ea typeface="Lato"/>
              <a:cs typeface="Lato"/>
              <a:sym typeface="Lato"/>
            </a:endParaRPr>
          </a:p>
          <a:p>
            <a:pPr marL="0" lvl="0" indent="0" algn="just" rtl="0">
              <a:lnSpc>
                <a:spcPct val="115000"/>
              </a:lnSpc>
              <a:spcBef>
                <a:spcPts val="1200"/>
              </a:spcBef>
              <a:spcAft>
                <a:spcPts val="1200"/>
              </a:spcAft>
              <a:buSzPts val="1100"/>
              <a:buNone/>
            </a:pPr>
            <a:r>
              <a:rPr lang="en" sz="1700">
                <a:solidFill>
                  <a:schemeClr val="lt1"/>
                </a:solidFill>
                <a:latin typeface="Lato"/>
                <a:ea typeface="Lato"/>
                <a:cs typeface="Lato"/>
                <a:sym typeface="Lato"/>
              </a:rPr>
              <a:t>to cater to these 1500 employees. Each canteen can seat around 150 employees at a time.</a:t>
            </a:r>
            <a:endParaRPr sz="1700">
              <a:solidFill>
                <a:schemeClr val="lt1"/>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54"/>
          <p:cNvPicPr preferRelativeResize="0"/>
          <p:nvPr/>
        </p:nvPicPr>
        <p:blipFill>
          <a:blip r:embed="rId3">
            <a:alphaModFix/>
          </a:blip>
          <a:stretch>
            <a:fillRect/>
          </a:stretch>
        </p:blipFill>
        <p:spPr>
          <a:xfrm>
            <a:off x="0" y="421225"/>
            <a:ext cx="9910527" cy="4722275"/>
          </a:xfrm>
          <a:prstGeom prst="rect">
            <a:avLst/>
          </a:prstGeom>
          <a:noFill/>
          <a:ln>
            <a:noFill/>
          </a:ln>
        </p:spPr>
      </p:pic>
      <p:grpSp>
        <p:nvGrpSpPr>
          <p:cNvPr id="743" name="Google Shape;743;p54"/>
          <p:cNvGrpSpPr/>
          <p:nvPr/>
        </p:nvGrpSpPr>
        <p:grpSpPr>
          <a:xfrm>
            <a:off x="-883247" y="-476069"/>
            <a:ext cx="10910730" cy="949761"/>
            <a:chOff x="0" y="-38100"/>
            <a:chExt cx="6110400" cy="531900"/>
          </a:xfrm>
        </p:grpSpPr>
        <p:sp>
          <p:nvSpPr>
            <p:cNvPr id="744" name="Google Shape;744;p54"/>
            <p:cNvSpPr/>
            <p:nvPr/>
          </p:nvSpPr>
          <p:spPr>
            <a:xfrm>
              <a:off x="0" y="0"/>
              <a:ext cx="6110362" cy="493651"/>
            </a:xfrm>
            <a:custGeom>
              <a:avLst/>
              <a:gdLst/>
              <a:ahLst/>
              <a:cxnLst/>
              <a:rect l="l" t="t" r="r" b="b"/>
              <a:pathLst>
                <a:path w="6110362" h="493651" extrusionOk="0">
                  <a:moveTo>
                    <a:pt x="0" y="0"/>
                  </a:moveTo>
                  <a:lnTo>
                    <a:pt x="6110362" y="0"/>
                  </a:lnTo>
                  <a:lnTo>
                    <a:pt x="6110362" y="493651"/>
                  </a:lnTo>
                  <a:lnTo>
                    <a:pt x="0" y="493651"/>
                  </a:lnTo>
                  <a:close/>
                </a:path>
              </a:pathLst>
            </a:custGeom>
            <a:solidFill>
              <a:srgbClr val="075EED"/>
            </a:solidFill>
            <a:ln>
              <a:noFill/>
            </a:ln>
          </p:spPr>
        </p:sp>
        <p:sp>
          <p:nvSpPr>
            <p:cNvPr id="745" name="Google Shape;745;p54"/>
            <p:cNvSpPr txBox="1"/>
            <p:nvPr/>
          </p:nvSpPr>
          <p:spPr>
            <a:xfrm>
              <a:off x="0" y="-38100"/>
              <a:ext cx="6110400" cy="531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46" name="Google Shape;746;p54"/>
          <p:cNvSpPr txBox="1"/>
          <p:nvPr/>
        </p:nvSpPr>
        <p:spPr>
          <a:xfrm>
            <a:off x="2753800" y="-70600"/>
            <a:ext cx="3637200" cy="492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3200" b="1">
                <a:solidFill>
                  <a:schemeClr val="lt1"/>
                </a:solidFill>
                <a:latin typeface="Open Sans ExtraBold"/>
                <a:ea typeface="Open Sans ExtraBold"/>
                <a:cs typeface="Open Sans ExtraBold"/>
                <a:sym typeface="Open Sans ExtraBold"/>
              </a:rPr>
              <a:t>JIRA Timeline</a:t>
            </a:r>
            <a:endParaRPr sz="16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750"/>
        <p:cNvGrpSpPr/>
        <p:nvPr/>
      </p:nvGrpSpPr>
      <p:grpSpPr>
        <a:xfrm>
          <a:off x="0" y="0"/>
          <a:ext cx="0" cy="0"/>
          <a:chOff x="0" y="0"/>
          <a:chExt cx="0" cy="0"/>
        </a:xfrm>
      </p:grpSpPr>
      <p:grpSp>
        <p:nvGrpSpPr>
          <p:cNvPr id="751" name="Google Shape;751;p55"/>
          <p:cNvGrpSpPr/>
          <p:nvPr/>
        </p:nvGrpSpPr>
        <p:grpSpPr>
          <a:xfrm>
            <a:off x="207454" y="3269199"/>
            <a:ext cx="1664859" cy="629055"/>
            <a:chOff x="0" y="-38100"/>
            <a:chExt cx="922973" cy="303232"/>
          </a:xfrm>
        </p:grpSpPr>
        <p:sp>
          <p:nvSpPr>
            <p:cNvPr id="752" name="Google Shape;752;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53" name="Google Shape;753;p55"/>
            <p:cNvSpPr txBox="1"/>
            <p:nvPr/>
          </p:nvSpPr>
          <p:spPr>
            <a:xfrm>
              <a:off x="0" y="-38100"/>
              <a:ext cx="922973" cy="30323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54" name="Google Shape;754;p55"/>
          <p:cNvGrpSpPr/>
          <p:nvPr/>
        </p:nvGrpSpPr>
        <p:grpSpPr>
          <a:xfrm>
            <a:off x="1958786" y="3269199"/>
            <a:ext cx="1664859" cy="629055"/>
            <a:chOff x="0" y="-38100"/>
            <a:chExt cx="922973" cy="303232"/>
          </a:xfrm>
        </p:grpSpPr>
        <p:sp>
          <p:nvSpPr>
            <p:cNvPr id="755" name="Google Shape;755;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56" name="Google Shape;756;p55"/>
            <p:cNvSpPr txBox="1"/>
            <p:nvPr/>
          </p:nvSpPr>
          <p:spPr>
            <a:xfrm>
              <a:off x="0" y="-38100"/>
              <a:ext cx="922973" cy="30323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57" name="Google Shape;757;p55"/>
          <p:cNvGrpSpPr/>
          <p:nvPr/>
        </p:nvGrpSpPr>
        <p:grpSpPr>
          <a:xfrm>
            <a:off x="-883247" y="4602057"/>
            <a:ext cx="10910494" cy="541443"/>
            <a:chOff x="0" y="-38100"/>
            <a:chExt cx="6110362" cy="303232"/>
          </a:xfrm>
        </p:grpSpPr>
        <p:sp>
          <p:nvSpPr>
            <p:cNvPr id="758" name="Google Shape;758;p55"/>
            <p:cNvSpPr/>
            <p:nvPr/>
          </p:nvSpPr>
          <p:spPr>
            <a:xfrm>
              <a:off x="0" y="0"/>
              <a:ext cx="6110362" cy="265132"/>
            </a:xfrm>
            <a:custGeom>
              <a:avLst/>
              <a:gdLst/>
              <a:ahLst/>
              <a:cxnLst/>
              <a:rect l="l" t="t" r="r" b="b"/>
              <a:pathLst>
                <a:path w="6110362" h="265132" extrusionOk="0">
                  <a:moveTo>
                    <a:pt x="0" y="0"/>
                  </a:moveTo>
                  <a:lnTo>
                    <a:pt x="6110362" y="0"/>
                  </a:lnTo>
                  <a:lnTo>
                    <a:pt x="6110362" y="265132"/>
                  </a:lnTo>
                  <a:lnTo>
                    <a:pt x="0" y="265132"/>
                  </a:lnTo>
                  <a:close/>
                </a:path>
              </a:pathLst>
            </a:custGeom>
            <a:solidFill>
              <a:srgbClr val="075EED"/>
            </a:solidFill>
            <a:ln>
              <a:noFill/>
            </a:ln>
          </p:spPr>
        </p:sp>
        <p:sp>
          <p:nvSpPr>
            <p:cNvPr id="759" name="Google Shape;759;p55"/>
            <p:cNvSpPr txBox="1"/>
            <p:nvPr/>
          </p:nvSpPr>
          <p:spPr>
            <a:xfrm>
              <a:off x="0" y="-38100"/>
              <a:ext cx="6110362" cy="30323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60" name="Google Shape;760;p55"/>
          <p:cNvGrpSpPr/>
          <p:nvPr/>
        </p:nvGrpSpPr>
        <p:grpSpPr>
          <a:xfrm>
            <a:off x="-883247" y="-399869"/>
            <a:ext cx="10910662" cy="949495"/>
            <a:chOff x="0" y="-38100"/>
            <a:chExt cx="6110362" cy="531751"/>
          </a:xfrm>
        </p:grpSpPr>
        <p:sp>
          <p:nvSpPr>
            <p:cNvPr id="761" name="Google Shape;761;p55"/>
            <p:cNvSpPr/>
            <p:nvPr/>
          </p:nvSpPr>
          <p:spPr>
            <a:xfrm>
              <a:off x="0" y="0"/>
              <a:ext cx="6110362" cy="493651"/>
            </a:xfrm>
            <a:custGeom>
              <a:avLst/>
              <a:gdLst/>
              <a:ahLst/>
              <a:cxnLst/>
              <a:rect l="l" t="t" r="r" b="b"/>
              <a:pathLst>
                <a:path w="6110362" h="493651" extrusionOk="0">
                  <a:moveTo>
                    <a:pt x="0" y="0"/>
                  </a:moveTo>
                  <a:lnTo>
                    <a:pt x="6110362" y="0"/>
                  </a:lnTo>
                  <a:lnTo>
                    <a:pt x="6110362" y="493651"/>
                  </a:lnTo>
                  <a:lnTo>
                    <a:pt x="0" y="493651"/>
                  </a:lnTo>
                  <a:close/>
                </a:path>
              </a:pathLst>
            </a:custGeom>
            <a:solidFill>
              <a:srgbClr val="075EED"/>
            </a:solidFill>
            <a:ln>
              <a:noFill/>
            </a:ln>
          </p:spPr>
        </p:sp>
        <p:sp>
          <p:nvSpPr>
            <p:cNvPr id="762" name="Google Shape;762;p55"/>
            <p:cNvSpPr txBox="1"/>
            <p:nvPr/>
          </p:nvSpPr>
          <p:spPr>
            <a:xfrm>
              <a:off x="0" y="-38100"/>
              <a:ext cx="6110362" cy="531751"/>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63" name="Google Shape;763;p55"/>
          <p:cNvSpPr txBox="1"/>
          <p:nvPr/>
        </p:nvSpPr>
        <p:spPr>
          <a:xfrm>
            <a:off x="2753800" y="-22174"/>
            <a:ext cx="3637200" cy="554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3600" b="1" i="0" u="none" strike="noStrike" cap="none">
                <a:solidFill>
                  <a:schemeClr val="lt1"/>
                </a:solidFill>
                <a:latin typeface="Open Sans ExtraBold"/>
                <a:ea typeface="Open Sans ExtraBold"/>
                <a:cs typeface="Open Sans ExtraBold"/>
                <a:sym typeface="Open Sans ExtraBold"/>
              </a:rPr>
              <a:t>Our Team</a:t>
            </a:r>
            <a:endParaRPr sz="2000">
              <a:solidFill>
                <a:schemeClr val="lt1"/>
              </a:solidFill>
            </a:endParaRPr>
          </a:p>
        </p:txBody>
      </p:sp>
      <p:grpSp>
        <p:nvGrpSpPr>
          <p:cNvPr id="764" name="Google Shape;764;p55"/>
          <p:cNvGrpSpPr/>
          <p:nvPr/>
        </p:nvGrpSpPr>
        <p:grpSpPr>
          <a:xfrm>
            <a:off x="207454" y="1321539"/>
            <a:ext cx="1665088" cy="629196"/>
            <a:chOff x="0" y="-38100"/>
            <a:chExt cx="923100" cy="303300"/>
          </a:xfrm>
        </p:grpSpPr>
        <p:sp>
          <p:nvSpPr>
            <p:cNvPr id="765" name="Google Shape;765;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66" name="Google Shape;766;p55"/>
            <p:cNvSpPr txBox="1"/>
            <p:nvPr/>
          </p:nvSpPr>
          <p:spPr>
            <a:xfrm>
              <a:off x="0" y="-38100"/>
              <a:ext cx="923100" cy="3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67" name="Google Shape;767;p55"/>
          <p:cNvGrpSpPr/>
          <p:nvPr/>
        </p:nvGrpSpPr>
        <p:grpSpPr>
          <a:xfrm>
            <a:off x="1958786" y="1321539"/>
            <a:ext cx="1665088" cy="629196"/>
            <a:chOff x="0" y="-38100"/>
            <a:chExt cx="923100" cy="303300"/>
          </a:xfrm>
        </p:grpSpPr>
        <p:sp>
          <p:nvSpPr>
            <p:cNvPr id="768" name="Google Shape;768;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69" name="Google Shape;769;p55"/>
            <p:cNvSpPr txBox="1"/>
            <p:nvPr/>
          </p:nvSpPr>
          <p:spPr>
            <a:xfrm>
              <a:off x="0" y="-38100"/>
              <a:ext cx="923100" cy="3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70" name="Google Shape;770;p55"/>
          <p:cNvGrpSpPr/>
          <p:nvPr/>
        </p:nvGrpSpPr>
        <p:grpSpPr>
          <a:xfrm>
            <a:off x="3709600" y="1321539"/>
            <a:ext cx="1665088" cy="629196"/>
            <a:chOff x="0" y="-38100"/>
            <a:chExt cx="923100" cy="303300"/>
          </a:xfrm>
        </p:grpSpPr>
        <p:sp>
          <p:nvSpPr>
            <p:cNvPr id="771" name="Google Shape;771;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72" name="Google Shape;772;p55"/>
            <p:cNvSpPr txBox="1"/>
            <p:nvPr/>
          </p:nvSpPr>
          <p:spPr>
            <a:xfrm>
              <a:off x="0" y="-38100"/>
              <a:ext cx="923100" cy="3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73" name="Google Shape;773;p55"/>
          <p:cNvGrpSpPr/>
          <p:nvPr/>
        </p:nvGrpSpPr>
        <p:grpSpPr>
          <a:xfrm>
            <a:off x="5460415" y="1321539"/>
            <a:ext cx="1665088" cy="629196"/>
            <a:chOff x="0" y="-38100"/>
            <a:chExt cx="923100" cy="303300"/>
          </a:xfrm>
        </p:grpSpPr>
        <p:sp>
          <p:nvSpPr>
            <p:cNvPr id="774" name="Google Shape;774;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75" name="Google Shape;775;p55"/>
            <p:cNvSpPr txBox="1"/>
            <p:nvPr/>
          </p:nvSpPr>
          <p:spPr>
            <a:xfrm>
              <a:off x="0" y="-38100"/>
              <a:ext cx="923100" cy="3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76" name="Google Shape;776;p55"/>
          <p:cNvGrpSpPr/>
          <p:nvPr/>
        </p:nvGrpSpPr>
        <p:grpSpPr>
          <a:xfrm>
            <a:off x="7211229" y="1321539"/>
            <a:ext cx="1665088" cy="629196"/>
            <a:chOff x="0" y="-38100"/>
            <a:chExt cx="923100" cy="303300"/>
          </a:xfrm>
        </p:grpSpPr>
        <p:sp>
          <p:nvSpPr>
            <p:cNvPr id="777" name="Google Shape;777;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78" name="Google Shape;778;p55"/>
            <p:cNvSpPr txBox="1"/>
            <p:nvPr/>
          </p:nvSpPr>
          <p:spPr>
            <a:xfrm>
              <a:off x="0" y="-38100"/>
              <a:ext cx="923100" cy="3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79" name="Google Shape;779;p55"/>
          <p:cNvSpPr txBox="1"/>
          <p:nvPr/>
        </p:nvSpPr>
        <p:spPr>
          <a:xfrm>
            <a:off x="373663" y="1500873"/>
            <a:ext cx="1334100" cy="443400"/>
          </a:xfrm>
          <a:prstGeom prst="rect">
            <a:avLst/>
          </a:prstGeom>
          <a:noFill/>
          <a:ln>
            <a:noFill/>
          </a:ln>
        </p:spPr>
        <p:txBody>
          <a:bodyPr spcFirstLastPara="1" wrap="square" lIns="0" tIns="0" rIns="0" bIns="0" anchor="t" anchorCtr="0">
            <a:sp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Dzidzo </a:t>
            </a:r>
            <a:endParaRPr sz="1200" b="1">
              <a:solidFill>
                <a:srgbClr val="FDFDFD"/>
              </a:solidFill>
              <a:latin typeface="Poppins"/>
              <a:ea typeface="Poppins"/>
              <a:cs typeface="Poppins"/>
              <a:sym typeface="Poppins"/>
            </a:endParaRPr>
          </a:p>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Kumahor</a:t>
            </a:r>
            <a:endParaRPr sz="1200"/>
          </a:p>
        </p:txBody>
      </p:sp>
      <p:sp>
        <p:nvSpPr>
          <p:cNvPr id="780" name="Google Shape;780;p55"/>
          <p:cNvSpPr txBox="1"/>
          <p:nvPr/>
        </p:nvSpPr>
        <p:spPr>
          <a:xfrm>
            <a:off x="2047132" y="1478323"/>
            <a:ext cx="1499400" cy="443400"/>
          </a:xfrm>
          <a:prstGeom prst="rect">
            <a:avLst/>
          </a:prstGeom>
          <a:noFill/>
          <a:ln>
            <a:noFill/>
          </a:ln>
        </p:spPr>
        <p:txBody>
          <a:bodyPr spcFirstLastPara="1" wrap="square" lIns="0" tIns="0" rIns="0" bIns="0" anchor="t" anchorCtr="0">
            <a:sp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Amarachi Odoemenam</a:t>
            </a:r>
            <a:endParaRPr sz="1200" b="1">
              <a:solidFill>
                <a:srgbClr val="FDFDFD"/>
              </a:solidFill>
              <a:latin typeface="Poppins"/>
              <a:ea typeface="Poppins"/>
              <a:cs typeface="Poppins"/>
              <a:sym typeface="Poppins"/>
            </a:endParaRPr>
          </a:p>
        </p:txBody>
      </p:sp>
      <p:sp>
        <p:nvSpPr>
          <p:cNvPr id="781" name="Google Shape;781;p55"/>
          <p:cNvSpPr txBox="1"/>
          <p:nvPr/>
        </p:nvSpPr>
        <p:spPr>
          <a:xfrm>
            <a:off x="-12100" y="1174100"/>
            <a:ext cx="1334100" cy="153900"/>
          </a:xfrm>
          <a:prstGeom prst="rect">
            <a:avLst/>
          </a:prstGeom>
          <a:noFill/>
          <a:ln>
            <a:noFill/>
          </a:ln>
        </p:spPr>
        <p:txBody>
          <a:bodyPr spcFirstLastPara="1" wrap="square" lIns="0" tIns="0" rIns="0" bIns="0" anchor="t" anchorCtr="0">
            <a:spAutoFit/>
          </a:bodyPr>
          <a:lstStyle/>
          <a:p>
            <a:pPr marL="0" marR="0" lvl="0" indent="0" algn="ctr" rtl="0">
              <a:lnSpc>
                <a:spcPct val="140075"/>
              </a:lnSpc>
              <a:spcBef>
                <a:spcPts val="0"/>
              </a:spcBef>
              <a:spcAft>
                <a:spcPts val="0"/>
              </a:spcAft>
              <a:buNone/>
            </a:pPr>
            <a:r>
              <a:rPr lang="en" sz="1000">
                <a:solidFill>
                  <a:schemeClr val="dk1"/>
                </a:solidFill>
                <a:latin typeface="Poppins"/>
                <a:ea typeface="Poppins"/>
                <a:cs typeface="Poppins"/>
                <a:sym typeface="Poppins"/>
              </a:rPr>
              <a:t>Team</a:t>
            </a:r>
            <a:r>
              <a:rPr lang="en" sz="1000" i="0" u="none" strike="noStrike" cap="none">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Leader</a:t>
            </a:r>
            <a:endParaRPr sz="900">
              <a:solidFill>
                <a:schemeClr val="dk1"/>
              </a:solidFill>
            </a:endParaRPr>
          </a:p>
        </p:txBody>
      </p:sp>
      <p:sp>
        <p:nvSpPr>
          <p:cNvPr id="782" name="Google Shape;782;p55"/>
          <p:cNvSpPr txBox="1"/>
          <p:nvPr/>
        </p:nvSpPr>
        <p:spPr>
          <a:xfrm>
            <a:off x="3875100" y="1500860"/>
            <a:ext cx="1334100" cy="443400"/>
          </a:xfrm>
          <a:prstGeom prst="rect">
            <a:avLst/>
          </a:prstGeom>
          <a:noFill/>
          <a:ln>
            <a:noFill/>
          </a:ln>
        </p:spPr>
        <p:txBody>
          <a:bodyPr spcFirstLastPara="1" wrap="square" lIns="0" tIns="0" rIns="0" bIns="0" anchor="ctr" anchorCtr="0">
            <a:no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Skota Kearabetse</a:t>
            </a:r>
            <a:endParaRPr sz="1200"/>
          </a:p>
        </p:txBody>
      </p:sp>
      <p:grpSp>
        <p:nvGrpSpPr>
          <p:cNvPr id="783" name="Google Shape;783;p55"/>
          <p:cNvGrpSpPr/>
          <p:nvPr/>
        </p:nvGrpSpPr>
        <p:grpSpPr>
          <a:xfrm>
            <a:off x="207959" y="2286466"/>
            <a:ext cx="1665088" cy="629196"/>
            <a:chOff x="0" y="-38100"/>
            <a:chExt cx="923100" cy="303300"/>
          </a:xfrm>
        </p:grpSpPr>
        <p:sp>
          <p:nvSpPr>
            <p:cNvPr id="784" name="Google Shape;784;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85" name="Google Shape;785;p55"/>
            <p:cNvSpPr txBox="1"/>
            <p:nvPr/>
          </p:nvSpPr>
          <p:spPr>
            <a:xfrm>
              <a:off x="0" y="-38100"/>
              <a:ext cx="923100" cy="3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86" name="Google Shape;786;p55"/>
          <p:cNvGrpSpPr/>
          <p:nvPr/>
        </p:nvGrpSpPr>
        <p:grpSpPr>
          <a:xfrm>
            <a:off x="1958786" y="2295369"/>
            <a:ext cx="1665088" cy="629196"/>
            <a:chOff x="0" y="-38100"/>
            <a:chExt cx="923100" cy="303300"/>
          </a:xfrm>
        </p:grpSpPr>
        <p:sp>
          <p:nvSpPr>
            <p:cNvPr id="787" name="Google Shape;787;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88" name="Google Shape;788;p55"/>
            <p:cNvSpPr txBox="1"/>
            <p:nvPr/>
          </p:nvSpPr>
          <p:spPr>
            <a:xfrm>
              <a:off x="0" y="-38100"/>
              <a:ext cx="923100" cy="3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89" name="Google Shape;789;p55"/>
          <p:cNvGrpSpPr/>
          <p:nvPr/>
        </p:nvGrpSpPr>
        <p:grpSpPr>
          <a:xfrm>
            <a:off x="3709600" y="2295369"/>
            <a:ext cx="1665088" cy="629196"/>
            <a:chOff x="0" y="-38100"/>
            <a:chExt cx="923100" cy="303300"/>
          </a:xfrm>
        </p:grpSpPr>
        <p:sp>
          <p:nvSpPr>
            <p:cNvPr id="790" name="Google Shape;790;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91" name="Google Shape;791;p55"/>
            <p:cNvSpPr txBox="1"/>
            <p:nvPr/>
          </p:nvSpPr>
          <p:spPr>
            <a:xfrm>
              <a:off x="0" y="-38100"/>
              <a:ext cx="923100" cy="3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92" name="Google Shape;792;p55"/>
          <p:cNvGrpSpPr/>
          <p:nvPr/>
        </p:nvGrpSpPr>
        <p:grpSpPr>
          <a:xfrm>
            <a:off x="5460415" y="2295369"/>
            <a:ext cx="1665088" cy="629196"/>
            <a:chOff x="0" y="-38100"/>
            <a:chExt cx="923100" cy="303300"/>
          </a:xfrm>
        </p:grpSpPr>
        <p:sp>
          <p:nvSpPr>
            <p:cNvPr id="793" name="Google Shape;793;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94" name="Google Shape;794;p55"/>
            <p:cNvSpPr txBox="1"/>
            <p:nvPr/>
          </p:nvSpPr>
          <p:spPr>
            <a:xfrm>
              <a:off x="0" y="-38100"/>
              <a:ext cx="923100" cy="3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95" name="Google Shape;795;p55"/>
          <p:cNvGrpSpPr/>
          <p:nvPr/>
        </p:nvGrpSpPr>
        <p:grpSpPr>
          <a:xfrm>
            <a:off x="7211229" y="2295369"/>
            <a:ext cx="1665088" cy="629196"/>
            <a:chOff x="0" y="-38100"/>
            <a:chExt cx="923100" cy="303300"/>
          </a:xfrm>
        </p:grpSpPr>
        <p:sp>
          <p:nvSpPr>
            <p:cNvPr id="796" name="Google Shape;796;p55"/>
            <p:cNvSpPr/>
            <p:nvPr/>
          </p:nvSpPr>
          <p:spPr>
            <a:xfrm>
              <a:off x="0" y="0"/>
              <a:ext cx="922973" cy="265132"/>
            </a:xfrm>
            <a:custGeom>
              <a:avLst/>
              <a:gdLst/>
              <a:ahLst/>
              <a:cxnLst/>
              <a:rect l="l" t="t" r="r" b="b"/>
              <a:pathLst>
                <a:path w="922973" h="265132" extrusionOk="0">
                  <a:moveTo>
                    <a:pt x="0" y="0"/>
                  </a:moveTo>
                  <a:lnTo>
                    <a:pt x="922973" y="0"/>
                  </a:lnTo>
                  <a:lnTo>
                    <a:pt x="922973" y="265132"/>
                  </a:lnTo>
                  <a:lnTo>
                    <a:pt x="0" y="265132"/>
                  </a:lnTo>
                  <a:close/>
                </a:path>
              </a:pathLst>
            </a:custGeom>
            <a:solidFill>
              <a:srgbClr val="075EED"/>
            </a:solidFill>
            <a:ln>
              <a:noFill/>
            </a:ln>
          </p:spPr>
        </p:sp>
        <p:sp>
          <p:nvSpPr>
            <p:cNvPr id="797" name="Google Shape;797;p55"/>
            <p:cNvSpPr txBox="1"/>
            <p:nvPr/>
          </p:nvSpPr>
          <p:spPr>
            <a:xfrm>
              <a:off x="0" y="-38100"/>
              <a:ext cx="923100" cy="3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98" name="Google Shape;798;p55"/>
          <p:cNvSpPr txBox="1"/>
          <p:nvPr/>
        </p:nvSpPr>
        <p:spPr>
          <a:xfrm>
            <a:off x="5644800" y="1554516"/>
            <a:ext cx="1334100" cy="277800"/>
          </a:xfrm>
          <a:prstGeom prst="rect">
            <a:avLst/>
          </a:prstGeom>
          <a:noFill/>
          <a:ln>
            <a:noFill/>
          </a:ln>
        </p:spPr>
        <p:txBody>
          <a:bodyPr spcFirstLastPara="1" wrap="square" lIns="0" tIns="0" rIns="0" bIns="0" anchor="ctr" anchorCtr="0">
            <a:no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Ayobami</a:t>
            </a:r>
            <a:endParaRPr sz="1200" b="1">
              <a:solidFill>
                <a:srgbClr val="FDFDFD"/>
              </a:solidFill>
              <a:latin typeface="Poppins"/>
              <a:ea typeface="Poppins"/>
              <a:cs typeface="Poppins"/>
              <a:sym typeface="Poppins"/>
            </a:endParaRPr>
          </a:p>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Ojo</a:t>
            </a:r>
            <a:endParaRPr sz="1200" b="1">
              <a:solidFill>
                <a:srgbClr val="FDFDFD"/>
              </a:solidFill>
              <a:latin typeface="Poppins"/>
              <a:ea typeface="Poppins"/>
              <a:cs typeface="Poppins"/>
              <a:sym typeface="Poppins"/>
            </a:endParaRPr>
          </a:p>
        </p:txBody>
      </p:sp>
      <p:sp>
        <p:nvSpPr>
          <p:cNvPr id="799" name="Google Shape;799;p55"/>
          <p:cNvSpPr txBox="1"/>
          <p:nvPr/>
        </p:nvSpPr>
        <p:spPr>
          <a:xfrm>
            <a:off x="333950" y="2461250"/>
            <a:ext cx="1334100" cy="443400"/>
          </a:xfrm>
          <a:prstGeom prst="rect">
            <a:avLst/>
          </a:prstGeom>
          <a:noFill/>
          <a:ln>
            <a:noFill/>
          </a:ln>
        </p:spPr>
        <p:txBody>
          <a:bodyPr spcFirstLastPara="1" wrap="square" lIns="0" tIns="0" rIns="0" bIns="0" anchor="t" anchorCtr="0">
            <a:sp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Adetutu Makinde</a:t>
            </a:r>
            <a:endParaRPr sz="1200" b="1">
              <a:solidFill>
                <a:srgbClr val="FDFDFD"/>
              </a:solidFill>
              <a:latin typeface="Poppins"/>
              <a:ea typeface="Poppins"/>
              <a:cs typeface="Poppins"/>
              <a:sym typeface="Poppins"/>
            </a:endParaRPr>
          </a:p>
        </p:txBody>
      </p:sp>
      <p:sp>
        <p:nvSpPr>
          <p:cNvPr id="800" name="Google Shape;800;p55"/>
          <p:cNvSpPr txBox="1"/>
          <p:nvPr/>
        </p:nvSpPr>
        <p:spPr>
          <a:xfrm>
            <a:off x="2144132" y="2450043"/>
            <a:ext cx="1334100" cy="443400"/>
          </a:xfrm>
          <a:prstGeom prst="rect">
            <a:avLst/>
          </a:prstGeom>
          <a:noFill/>
          <a:ln>
            <a:noFill/>
          </a:ln>
        </p:spPr>
        <p:txBody>
          <a:bodyPr spcFirstLastPara="1" wrap="square" lIns="0" tIns="0" rIns="0" bIns="0" anchor="t" anchorCtr="0">
            <a:sp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Oluwatosin Oyewusi</a:t>
            </a:r>
            <a:endParaRPr sz="1200"/>
          </a:p>
        </p:txBody>
      </p:sp>
      <p:sp>
        <p:nvSpPr>
          <p:cNvPr id="801" name="Google Shape;801;p55"/>
          <p:cNvSpPr txBox="1"/>
          <p:nvPr/>
        </p:nvSpPr>
        <p:spPr>
          <a:xfrm>
            <a:off x="7416041" y="1577087"/>
            <a:ext cx="1334100" cy="179100"/>
          </a:xfrm>
          <a:prstGeom prst="rect">
            <a:avLst/>
          </a:prstGeom>
          <a:noFill/>
          <a:ln>
            <a:noFill/>
          </a:ln>
        </p:spPr>
        <p:txBody>
          <a:bodyPr spcFirstLastPara="1" wrap="square" lIns="0" tIns="0" rIns="0" bIns="0" anchor="ctr" anchorCtr="0">
            <a:no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Aliyu </a:t>
            </a:r>
            <a:endParaRPr sz="1200" b="1">
              <a:solidFill>
                <a:srgbClr val="FDFDFD"/>
              </a:solidFill>
              <a:latin typeface="Poppins"/>
              <a:ea typeface="Poppins"/>
              <a:cs typeface="Poppins"/>
              <a:sym typeface="Poppins"/>
            </a:endParaRPr>
          </a:p>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Ibrahim</a:t>
            </a:r>
            <a:endParaRPr sz="1200" b="1">
              <a:solidFill>
                <a:srgbClr val="FDFDFD"/>
              </a:solidFill>
              <a:latin typeface="Poppins"/>
              <a:ea typeface="Poppins"/>
              <a:cs typeface="Poppins"/>
              <a:sym typeface="Poppins"/>
            </a:endParaRPr>
          </a:p>
        </p:txBody>
      </p:sp>
      <p:sp>
        <p:nvSpPr>
          <p:cNvPr id="802" name="Google Shape;802;p55"/>
          <p:cNvSpPr txBox="1"/>
          <p:nvPr/>
        </p:nvSpPr>
        <p:spPr>
          <a:xfrm>
            <a:off x="3914602" y="2474703"/>
            <a:ext cx="1334100" cy="443400"/>
          </a:xfrm>
          <a:prstGeom prst="rect">
            <a:avLst/>
          </a:prstGeom>
          <a:noFill/>
          <a:ln>
            <a:noFill/>
          </a:ln>
        </p:spPr>
        <p:txBody>
          <a:bodyPr spcFirstLastPara="1" wrap="square" lIns="0" tIns="0" rIns="0" bIns="0" anchor="t" anchorCtr="0">
            <a:sp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Olamide </a:t>
            </a:r>
            <a:endParaRPr sz="1200" b="1">
              <a:solidFill>
                <a:srgbClr val="FDFDFD"/>
              </a:solidFill>
              <a:latin typeface="Poppins"/>
              <a:ea typeface="Poppins"/>
              <a:cs typeface="Poppins"/>
              <a:sym typeface="Poppins"/>
            </a:endParaRPr>
          </a:p>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Fadairo </a:t>
            </a:r>
            <a:endParaRPr sz="1200" b="1">
              <a:solidFill>
                <a:srgbClr val="FDFDFD"/>
              </a:solidFill>
              <a:latin typeface="Poppins"/>
              <a:ea typeface="Poppins"/>
              <a:cs typeface="Poppins"/>
              <a:sym typeface="Poppins"/>
            </a:endParaRPr>
          </a:p>
        </p:txBody>
      </p:sp>
      <p:sp>
        <p:nvSpPr>
          <p:cNvPr id="803" name="Google Shape;803;p55"/>
          <p:cNvSpPr txBox="1"/>
          <p:nvPr/>
        </p:nvSpPr>
        <p:spPr>
          <a:xfrm>
            <a:off x="5625921" y="2450053"/>
            <a:ext cx="1334100" cy="443400"/>
          </a:xfrm>
          <a:prstGeom prst="rect">
            <a:avLst/>
          </a:prstGeom>
          <a:noFill/>
          <a:ln>
            <a:noFill/>
          </a:ln>
        </p:spPr>
        <p:txBody>
          <a:bodyPr spcFirstLastPara="1" wrap="square" lIns="0" tIns="0" rIns="0" bIns="0" anchor="t" anchorCtr="0">
            <a:sp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Omogbonjubola Ogedengbe</a:t>
            </a:r>
            <a:endParaRPr sz="1200" b="1">
              <a:solidFill>
                <a:srgbClr val="FDFDFD"/>
              </a:solidFill>
              <a:latin typeface="Poppins"/>
              <a:ea typeface="Poppins"/>
              <a:cs typeface="Poppins"/>
              <a:sym typeface="Poppins"/>
            </a:endParaRPr>
          </a:p>
        </p:txBody>
      </p:sp>
      <p:sp>
        <p:nvSpPr>
          <p:cNvPr id="804" name="Google Shape;804;p55"/>
          <p:cNvSpPr txBox="1"/>
          <p:nvPr/>
        </p:nvSpPr>
        <p:spPr>
          <a:xfrm>
            <a:off x="7337237" y="2461253"/>
            <a:ext cx="1334100" cy="443400"/>
          </a:xfrm>
          <a:prstGeom prst="rect">
            <a:avLst/>
          </a:prstGeom>
          <a:noFill/>
          <a:ln>
            <a:noFill/>
          </a:ln>
        </p:spPr>
        <p:txBody>
          <a:bodyPr spcFirstLastPara="1" wrap="square" lIns="0" tIns="0" rIns="0" bIns="0" anchor="t" anchorCtr="0">
            <a:sp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Oscar </a:t>
            </a:r>
            <a:endParaRPr sz="1200" b="1">
              <a:solidFill>
                <a:srgbClr val="FDFDFD"/>
              </a:solidFill>
              <a:latin typeface="Poppins"/>
              <a:ea typeface="Poppins"/>
              <a:cs typeface="Poppins"/>
              <a:sym typeface="Poppins"/>
            </a:endParaRPr>
          </a:p>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Odiboh</a:t>
            </a:r>
            <a:endParaRPr sz="1200" b="1">
              <a:solidFill>
                <a:srgbClr val="FDFDFD"/>
              </a:solidFill>
              <a:latin typeface="Poppins"/>
              <a:ea typeface="Poppins"/>
              <a:cs typeface="Poppins"/>
              <a:sym typeface="Poppins"/>
            </a:endParaRPr>
          </a:p>
        </p:txBody>
      </p:sp>
      <p:sp>
        <p:nvSpPr>
          <p:cNvPr id="805" name="Google Shape;805;p55"/>
          <p:cNvSpPr txBox="1"/>
          <p:nvPr/>
        </p:nvSpPr>
        <p:spPr>
          <a:xfrm>
            <a:off x="158491" y="3415175"/>
            <a:ext cx="1762800" cy="443400"/>
          </a:xfrm>
          <a:prstGeom prst="rect">
            <a:avLst/>
          </a:prstGeom>
          <a:noFill/>
          <a:ln>
            <a:noFill/>
          </a:ln>
        </p:spPr>
        <p:txBody>
          <a:bodyPr spcFirstLastPara="1" wrap="square" lIns="0" tIns="0" rIns="0" bIns="0" anchor="t" anchorCtr="0">
            <a:sp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Olaleye Ademola Makanjuola</a:t>
            </a:r>
            <a:endParaRPr sz="1200"/>
          </a:p>
        </p:txBody>
      </p:sp>
      <p:sp>
        <p:nvSpPr>
          <p:cNvPr id="806" name="Google Shape;806;p55"/>
          <p:cNvSpPr txBox="1"/>
          <p:nvPr/>
        </p:nvSpPr>
        <p:spPr>
          <a:xfrm>
            <a:off x="1958723" y="3421775"/>
            <a:ext cx="1665000" cy="443400"/>
          </a:xfrm>
          <a:prstGeom prst="rect">
            <a:avLst/>
          </a:prstGeom>
          <a:noFill/>
          <a:ln>
            <a:noFill/>
          </a:ln>
        </p:spPr>
        <p:txBody>
          <a:bodyPr spcFirstLastPara="1" wrap="square" lIns="0" tIns="0" rIns="0" bIns="0" anchor="t" anchorCtr="0">
            <a:spAutoFit/>
          </a:bodyPr>
          <a:lstStyle/>
          <a:p>
            <a:pPr marL="0" marR="0" lvl="0" indent="0" algn="ctr" rtl="0">
              <a:lnSpc>
                <a:spcPct val="140057"/>
              </a:lnSpc>
              <a:spcBef>
                <a:spcPts val="0"/>
              </a:spcBef>
              <a:spcAft>
                <a:spcPts val="0"/>
              </a:spcAft>
              <a:buNone/>
            </a:pPr>
            <a:r>
              <a:rPr lang="en" sz="1200" b="1">
                <a:solidFill>
                  <a:srgbClr val="FDFDFD"/>
                </a:solidFill>
                <a:latin typeface="Poppins"/>
                <a:ea typeface="Poppins"/>
                <a:cs typeface="Poppins"/>
                <a:sym typeface="Poppins"/>
              </a:rPr>
              <a:t>Ehiagwina Adesomo Ederibhalo</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810"/>
        <p:cNvGrpSpPr/>
        <p:nvPr/>
      </p:nvGrpSpPr>
      <p:grpSpPr>
        <a:xfrm>
          <a:off x="0" y="0"/>
          <a:ext cx="0" cy="0"/>
          <a:chOff x="0" y="0"/>
          <a:chExt cx="0" cy="0"/>
        </a:xfrm>
      </p:grpSpPr>
      <p:sp>
        <p:nvSpPr>
          <p:cNvPr id="811" name="Google Shape;811;p56"/>
          <p:cNvSpPr txBox="1"/>
          <p:nvPr/>
        </p:nvSpPr>
        <p:spPr>
          <a:xfrm>
            <a:off x="2431533" y="2247738"/>
            <a:ext cx="4409700" cy="800400"/>
          </a:xfrm>
          <a:prstGeom prst="rect">
            <a:avLst/>
          </a:prstGeom>
          <a:noFill/>
          <a:ln>
            <a:noFill/>
          </a:ln>
        </p:spPr>
        <p:txBody>
          <a:bodyPr spcFirstLastPara="1" wrap="square" lIns="0" tIns="0" rIns="0" bIns="0" anchor="t" anchorCtr="0">
            <a:spAutoFit/>
          </a:bodyPr>
          <a:lstStyle/>
          <a:p>
            <a:pPr marL="0" marR="0" lvl="0" indent="0" algn="l" rtl="0">
              <a:lnSpc>
                <a:spcPct val="140003"/>
              </a:lnSpc>
              <a:spcBef>
                <a:spcPts val="0"/>
              </a:spcBef>
              <a:spcAft>
                <a:spcPts val="0"/>
              </a:spcAft>
              <a:buNone/>
            </a:pPr>
            <a:r>
              <a:rPr lang="en" sz="5200" b="1" i="0" u="none" strike="noStrike" cap="none">
                <a:solidFill>
                  <a:srgbClr val="051D40"/>
                </a:solidFill>
                <a:latin typeface="Open Sans ExtraBold"/>
                <a:ea typeface="Open Sans ExtraBold"/>
                <a:cs typeface="Open Sans ExtraBold"/>
                <a:sym typeface="Open Sans ExtraBold"/>
              </a:rPr>
              <a:t>THANK YOU!</a:t>
            </a:r>
            <a:endParaRPr sz="700"/>
          </a:p>
        </p:txBody>
      </p:sp>
      <p:grpSp>
        <p:nvGrpSpPr>
          <p:cNvPr id="812" name="Google Shape;812;p56"/>
          <p:cNvGrpSpPr/>
          <p:nvPr/>
        </p:nvGrpSpPr>
        <p:grpSpPr>
          <a:xfrm>
            <a:off x="7258907" y="-230031"/>
            <a:ext cx="1982100" cy="5531178"/>
            <a:chOff x="0" y="-38100"/>
            <a:chExt cx="1044090" cy="2913600"/>
          </a:xfrm>
        </p:grpSpPr>
        <p:sp>
          <p:nvSpPr>
            <p:cNvPr id="813" name="Google Shape;813;p56"/>
            <p:cNvSpPr/>
            <p:nvPr/>
          </p:nvSpPr>
          <p:spPr>
            <a:xfrm>
              <a:off x="0" y="0"/>
              <a:ext cx="1044090" cy="2875472"/>
            </a:xfrm>
            <a:custGeom>
              <a:avLst/>
              <a:gdLst/>
              <a:ahLst/>
              <a:cxnLst/>
              <a:rect l="l" t="t" r="r" b="b"/>
              <a:pathLst>
                <a:path w="1044090" h="2875472" extrusionOk="0">
                  <a:moveTo>
                    <a:pt x="0" y="0"/>
                  </a:moveTo>
                  <a:lnTo>
                    <a:pt x="1044090" y="0"/>
                  </a:lnTo>
                  <a:lnTo>
                    <a:pt x="1044090" y="2875472"/>
                  </a:lnTo>
                  <a:lnTo>
                    <a:pt x="0" y="2875472"/>
                  </a:lnTo>
                  <a:close/>
                </a:path>
              </a:pathLst>
            </a:custGeom>
            <a:solidFill>
              <a:srgbClr val="075EED"/>
            </a:solidFill>
            <a:ln>
              <a:noFill/>
            </a:ln>
          </p:spPr>
        </p:sp>
        <p:sp>
          <p:nvSpPr>
            <p:cNvPr id="814" name="Google Shape;814;p56"/>
            <p:cNvSpPr txBox="1"/>
            <p:nvPr/>
          </p:nvSpPr>
          <p:spPr>
            <a:xfrm>
              <a:off x="0" y="-38100"/>
              <a:ext cx="1044000" cy="29136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15" name="Google Shape;815;p56"/>
          <p:cNvGrpSpPr/>
          <p:nvPr/>
        </p:nvGrpSpPr>
        <p:grpSpPr>
          <a:xfrm>
            <a:off x="7" y="-77631"/>
            <a:ext cx="1982100" cy="5531178"/>
            <a:chOff x="0" y="-38100"/>
            <a:chExt cx="1044090" cy="2913600"/>
          </a:xfrm>
        </p:grpSpPr>
        <p:sp>
          <p:nvSpPr>
            <p:cNvPr id="816" name="Google Shape;816;p56"/>
            <p:cNvSpPr/>
            <p:nvPr/>
          </p:nvSpPr>
          <p:spPr>
            <a:xfrm>
              <a:off x="0" y="0"/>
              <a:ext cx="1044090" cy="2875472"/>
            </a:xfrm>
            <a:custGeom>
              <a:avLst/>
              <a:gdLst/>
              <a:ahLst/>
              <a:cxnLst/>
              <a:rect l="l" t="t" r="r" b="b"/>
              <a:pathLst>
                <a:path w="1044090" h="2875472" extrusionOk="0">
                  <a:moveTo>
                    <a:pt x="0" y="0"/>
                  </a:moveTo>
                  <a:lnTo>
                    <a:pt x="1044090" y="0"/>
                  </a:lnTo>
                  <a:lnTo>
                    <a:pt x="1044090" y="2875472"/>
                  </a:lnTo>
                  <a:lnTo>
                    <a:pt x="0" y="2875472"/>
                  </a:lnTo>
                  <a:close/>
                </a:path>
              </a:pathLst>
            </a:custGeom>
            <a:solidFill>
              <a:srgbClr val="075EED"/>
            </a:solidFill>
            <a:ln>
              <a:noFill/>
            </a:ln>
          </p:spPr>
        </p:sp>
        <p:sp>
          <p:nvSpPr>
            <p:cNvPr id="817" name="Google Shape;817;p56"/>
            <p:cNvSpPr txBox="1"/>
            <p:nvPr/>
          </p:nvSpPr>
          <p:spPr>
            <a:xfrm>
              <a:off x="0" y="-38100"/>
              <a:ext cx="1044000" cy="29136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818" name="Google Shape;818;p56"/>
          <p:cNvPicPr preferRelativeResize="0"/>
          <p:nvPr/>
        </p:nvPicPr>
        <p:blipFill>
          <a:blip r:embed="rId3">
            <a:alphaModFix/>
          </a:blip>
          <a:stretch>
            <a:fillRect/>
          </a:stretch>
        </p:blipFill>
        <p:spPr>
          <a:xfrm>
            <a:off x="3714732" y="304788"/>
            <a:ext cx="1811533" cy="1866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5EED"/>
        </a:solidFill>
        <a:effectLst/>
      </p:bgPr>
    </p:bg>
    <p:spTree>
      <p:nvGrpSpPr>
        <p:cNvPr id="1" name="Shape 246"/>
        <p:cNvGrpSpPr/>
        <p:nvPr/>
      </p:nvGrpSpPr>
      <p:grpSpPr>
        <a:xfrm>
          <a:off x="0" y="0"/>
          <a:ext cx="0" cy="0"/>
          <a:chOff x="0" y="0"/>
          <a:chExt cx="0" cy="0"/>
        </a:xfrm>
      </p:grpSpPr>
      <p:grpSp>
        <p:nvGrpSpPr>
          <p:cNvPr id="247" name="Google Shape;247;p28"/>
          <p:cNvGrpSpPr/>
          <p:nvPr/>
        </p:nvGrpSpPr>
        <p:grpSpPr>
          <a:xfrm>
            <a:off x="4248160" y="483421"/>
            <a:ext cx="4655034" cy="4120728"/>
            <a:chOff x="4446625" y="101900"/>
            <a:chExt cx="4797026" cy="4593900"/>
          </a:xfrm>
        </p:grpSpPr>
        <p:pic>
          <p:nvPicPr>
            <p:cNvPr id="248" name="Google Shape;248;p28"/>
            <p:cNvPicPr preferRelativeResize="0"/>
            <p:nvPr/>
          </p:nvPicPr>
          <p:blipFill>
            <a:blip r:embed="rId3">
              <a:alphaModFix amt="80000"/>
            </a:blip>
            <a:stretch>
              <a:fillRect/>
            </a:stretch>
          </p:blipFill>
          <p:spPr>
            <a:xfrm>
              <a:off x="4492450" y="142475"/>
              <a:ext cx="4751201" cy="4446474"/>
            </a:xfrm>
            <a:prstGeom prst="rect">
              <a:avLst/>
            </a:prstGeom>
            <a:noFill/>
            <a:ln>
              <a:noFill/>
            </a:ln>
          </p:spPr>
        </p:pic>
        <p:sp>
          <p:nvSpPr>
            <p:cNvPr id="249" name="Google Shape;249;p28"/>
            <p:cNvSpPr/>
            <p:nvPr/>
          </p:nvSpPr>
          <p:spPr>
            <a:xfrm rot="10800000" flipH="1">
              <a:off x="4446625" y="101900"/>
              <a:ext cx="1923000" cy="4593900"/>
            </a:xfrm>
            <a:prstGeom prst="rtTriangle">
              <a:avLst/>
            </a:prstGeom>
            <a:solidFill>
              <a:srgbClr val="075E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250" name="Google Shape;250;p28"/>
          <p:cNvSpPr txBox="1"/>
          <p:nvPr/>
        </p:nvSpPr>
        <p:spPr>
          <a:xfrm>
            <a:off x="468550" y="1558250"/>
            <a:ext cx="4023900" cy="18717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3800" b="1">
                <a:solidFill>
                  <a:srgbClr val="FFFFFF"/>
                </a:solidFill>
                <a:latin typeface="Fira Sans Black"/>
                <a:ea typeface="Fira Sans Black"/>
                <a:cs typeface="Fira Sans Black"/>
                <a:sym typeface="Fira Sans Black"/>
              </a:rPr>
              <a:t>Stakeholder Identification and Analysis</a:t>
            </a:r>
            <a:endParaRPr sz="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pSp>
        <p:nvGrpSpPr>
          <p:cNvPr id="255" name="Google Shape;255;p29"/>
          <p:cNvGrpSpPr/>
          <p:nvPr/>
        </p:nvGrpSpPr>
        <p:grpSpPr>
          <a:xfrm>
            <a:off x="-883350" y="-35374"/>
            <a:ext cx="10910740" cy="509402"/>
            <a:chOff x="0" y="-147760"/>
            <a:chExt cx="6110405" cy="493893"/>
          </a:xfrm>
        </p:grpSpPr>
        <p:sp>
          <p:nvSpPr>
            <p:cNvPr id="256" name="Google Shape;256;p29"/>
            <p:cNvSpPr/>
            <p:nvPr/>
          </p:nvSpPr>
          <p:spPr>
            <a:xfrm>
              <a:off x="0" y="-147760"/>
              <a:ext cx="6110362" cy="493651"/>
            </a:xfrm>
            <a:custGeom>
              <a:avLst/>
              <a:gdLst/>
              <a:ahLst/>
              <a:cxnLst/>
              <a:rect l="l" t="t" r="r" b="b"/>
              <a:pathLst>
                <a:path w="6110362" h="493651" extrusionOk="0">
                  <a:moveTo>
                    <a:pt x="0" y="0"/>
                  </a:moveTo>
                  <a:lnTo>
                    <a:pt x="6110362" y="0"/>
                  </a:lnTo>
                  <a:lnTo>
                    <a:pt x="6110362" y="493651"/>
                  </a:lnTo>
                  <a:lnTo>
                    <a:pt x="0" y="493651"/>
                  </a:lnTo>
                  <a:close/>
                </a:path>
              </a:pathLst>
            </a:custGeom>
            <a:solidFill>
              <a:srgbClr val="075EED"/>
            </a:solidFill>
            <a:ln>
              <a:noFill/>
            </a:ln>
          </p:spPr>
        </p:sp>
        <p:sp>
          <p:nvSpPr>
            <p:cNvPr id="257" name="Google Shape;257;p29"/>
            <p:cNvSpPr txBox="1"/>
            <p:nvPr/>
          </p:nvSpPr>
          <p:spPr>
            <a:xfrm>
              <a:off x="5" y="-41767"/>
              <a:ext cx="6110400" cy="387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r>
                <a:rPr lang="en" sz="3000">
                  <a:solidFill>
                    <a:schemeClr val="lt1"/>
                  </a:solidFill>
                  <a:latin typeface="Calibri"/>
                  <a:ea typeface="Calibri"/>
                  <a:cs typeface="Calibri"/>
                  <a:sym typeface="Calibri"/>
                </a:rPr>
                <a:t>STAKEHOLDER ANALYSIS MATRIX</a:t>
              </a:r>
              <a:endParaRPr sz="3000" b="0" i="0" u="none" strike="noStrike" cap="none">
                <a:solidFill>
                  <a:schemeClr val="lt1"/>
                </a:solidFill>
                <a:latin typeface="Calibri"/>
                <a:ea typeface="Calibri"/>
                <a:cs typeface="Calibri"/>
                <a:sym typeface="Calibri"/>
              </a:endParaRPr>
            </a:p>
          </p:txBody>
        </p:sp>
      </p:grpSp>
      <p:graphicFrame>
        <p:nvGraphicFramePr>
          <p:cNvPr id="258" name="Google Shape;258;p29"/>
          <p:cNvGraphicFramePr/>
          <p:nvPr/>
        </p:nvGraphicFramePr>
        <p:xfrm>
          <a:off x="2039225" y="591938"/>
          <a:ext cx="3000000" cy="3000000"/>
        </p:xfrm>
        <a:graphic>
          <a:graphicData uri="http://schemas.openxmlformats.org/drawingml/2006/table">
            <a:tbl>
              <a:tblPr>
                <a:noFill/>
                <a:tableStyleId>{C9B584D6-57F2-4377-A6CE-49CCCA47F412}</a:tableStyleId>
              </a:tblPr>
              <a:tblGrid>
                <a:gridCol w="2539375">
                  <a:extLst>
                    <a:ext uri="{9D8B030D-6E8A-4147-A177-3AD203B41FA5}">
                      <a16:colId xmlns:a16="http://schemas.microsoft.com/office/drawing/2014/main" val="20000"/>
                    </a:ext>
                  </a:extLst>
                </a:gridCol>
                <a:gridCol w="2539375">
                  <a:extLst>
                    <a:ext uri="{9D8B030D-6E8A-4147-A177-3AD203B41FA5}">
                      <a16:colId xmlns:a16="http://schemas.microsoft.com/office/drawing/2014/main" val="20001"/>
                    </a:ext>
                  </a:extLst>
                </a:gridCol>
              </a:tblGrid>
              <a:tr h="2094075">
                <a:tc>
                  <a:txBody>
                    <a:bodyPr/>
                    <a:lstStyle/>
                    <a:p>
                      <a:pPr marL="0" lvl="0" indent="0" algn="l" rtl="0">
                        <a:spcBef>
                          <a:spcPts val="0"/>
                        </a:spcBef>
                        <a:spcAft>
                          <a:spcPts val="0"/>
                        </a:spcAft>
                        <a:buNone/>
                      </a:pPr>
                      <a:r>
                        <a:rPr lang="en" sz="1200" b="1"/>
                        <a:t>Keep Satisfied</a:t>
                      </a:r>
                      <a:endParaRPr sz="1200" b="1"/>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Regulatory bodies</a:t>
                      </a:r>
                      <a:endParaRPr sz="1200"/>
                    </a:p>
                    <a:p>
                      <a:pPr marL="457200" lvl="0" indent="-304800" algn="l" rtl="0">
                        <a:spcBef>
                          <a:spcPts val="0"/>
                        </a:spcBef>
                        <a:spcAft>
                          <a:spcPts val="0"/>
                        </a:spcAft>
                        <a:buSzPts val="1200"/>
                        <a:buChar char="●"/>
                      </a:pPr>
                      <a:r>
                        <a:rPr lang="en" sz="1200"/>
                        <a:t>Internal compliance officer</a:t>
                      </a:r>
                      <a:endParaRPr sz="1200"/>
                    </a:p>
                    <a:p>
                      <a:pPr marL="457200" lvl="0" indent="-304800" algn="l" rtl="0">
                        <a:spcBef>
                          <a:spcPts val="0"/>
                        </a:spcBef>
                        <a:spcAft>
                          <a:spcPts val="0"/>
                        </a:spcAft>
                        <a:buSzPts val="1200"/>
                        <a:buChar char="●"/>
                      </a:pPr>
                      <a:r>
                        <a:rPr lang="en" sz="1200"/>
                        <a:t>Legal Officer</a:t>
                      </a:r>
                      <a:endParaRPr sz="1200"/>
                    </a:p>
                  </a:txBody>
                  <a:tcPr marL="91425" marR="91425" marT="91425" marB="91425">
                    <a:solidFill>
                      <a:srgbClr val="47C5FB"/>
                    </a:solidFill>
                  </a:tcPr>
                </a:tc>
                <a:tc>
                  <a:txBody>
                    <a:bodyPr/>
                    <a:lstStyle/>
                    <a:p>
                      <a:pPr marL="0" lvl="0" indent="0" algn="l" rtl="0">
                        <a:spcBef>
                          <a:spcPts val="0"/>
                        </a:spcBef>
                        <a:spcAft>
                          <a:spcPts val="0"/>
                        </a:spcAft>
                        <a:buNone/>
                      </a:pPr>
                      <a:r>
                        <a:rPr lang="en" sz="1200" b="1"/>
                        <a:t>Key Players</a:t>
                      </a:r>
                      <a:endParaRPr sz="1200" b="1"/>
                    </a:p>
                    <a:p>
                      <a:pPr marL="457200" lvl="0" indent="-304800" algn="l" rtl="0">
                        <a:spcBef>
                          <a:spcPts val="0"/>
                        </a:spcBef>
                        <a:spcAft>
                          <a:spcPts val="0"/>
                        </a:spcAft>
                        <a:buSzPts val="1200"/>
                        <a:buChar char="●"/>
                      </a:pPr>
                      <a:r>
                        <a:rPr lang="en" sz="1200"/>
                        <a:t>IT Department </a:t>
                      </a:r>
                      <a:endParaRPr sz="1200"/>
                    </a:p>
                    <a:p>
                      <a:pPr marL="457200" lvl="0" indent="-304800" algn="l" rtl="0">
                        <a:spcBef>
                          <a:spcPts val="0"/>
                        </a:spcBef>
                        <a:spcAft>
                          <a:spcPts val="0"/>
                        </a:spcAft>
                        <a:buSzPts val="1200"/>
                        <a:buChar char="●"/>
                      </a:pPr>
                      <a:r>
                        <a:rPr lang="en" sz="1200">
                          <a:solidFill>
                            <a:schemeClr val="dk1"/>
                          </a:solidFill>
                        </a:rPr>
                        <a:t>Menu manager</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Procurement</a:t>
                      </a:r>
                      <a:endParaRPr sz="1200"/>
                    </a:p>
                    <a:p>
                      <a:pPr marL="457200" lvl="0" indent="-304800" algn="l" rtl="0">
                        <a:spcBef>
                          <a:spcPts val="0"/>
                        </a:spcBef>
                        <a:spcAft>
                          <a:spcPts val="0"/>
                        </a:spcAft>
                        <a:buSzPts val="1200"/>
                        <a:buChar char="●"/>
                      </a:pPr>
                      <a:r>
                        <a:rPr lang="en" sz="1200"/>
                        <a:t>Developer</a:t>
                      </a:r>
                      <a:endParaRPr sz="1200"/>
                    </a:p>
                    <a:p>
                      <a:pPr marL="457200" lvl="0" indent="-304800" algn="l" rtl="0">
                        <a:spcBef>
                          <a:spcPts val="0"/>
                        </a:spcBef>
                        <a:spcAft>
                          <a:spcPts val="0"/>
                        </a:spcAft>
                        <a:buSzPts val="1200"/>
                        <a:buChar char="●"/>
                      </a:pPr>
                      <a:r>
                        <a:rPr lang="en" sz="1200"/>
                        <a:t>Tester</a:t>
                      </a:r>
                      <a:endParaRPr sz="1200"/>
                    </a:p>
                    <a:p>
                      <a:pPr marL="457200" lvl="0" indent="-304800" algn="l" rtl="0">
                        <a:spcBef>
                          <a:spcPts val="0"/>
                        </a:spcBef>
                        <a:spcAft>
                          <a:spcPts val="0"/>
                        </a:spcAft>
                        <a:buSzPts val="1200"/>
                        <a:buChar char="●"/>
                      </a:pPr>
                      <a:r>
                        <a:rPr lang="en" sz="1200"/>
                        <a:t>Canteen Manager</a:t>
                      </a:r>
                      <a:endParaRPr sz="1200"/>
                    </a:p>
                    <a:p>
                      <a:pPr marL="457200" lvl="0" indent="-304800" algn="l" rtl="0">
                        <a:spcBef>
                          <a:spcPts val="0"/>
                        </a:spcBef>
                        <a:spcAft>
                          <a:spcPts val="0"/>
                        </a:spcAft>
                        <a:buSzPts val="1200"/>
                        <a:buChar char="●"/>
                      </a:pPr>
                      <a:r>
                        <a:rPr lang="en" sz="1200"/>
                        <a:t>HR Manager</a:t>
                      </a:r>
                      <a:endParaRPr sz="1200"/>
                    </a:p>
                    <a:p>
                      <a:pPr marL="457200" lvl="0" indent="-304800" algn="l" rtl="0">
                        <a:spcBef>
                          <a:spcPts val="0"/>
                        </a:spcBef>
                        <a:spcAft>
                          <a:spcPts val="0"/>
                        </a:spcAft>
                        <a:buSzPts val="1200"/>
                        <a:buChar char="●"/>
                      </a:pPr>
                      <a:r>
                        <a:rPr lang="en" sz="1200"/>
                        <a:t>Payroll Manager</a:t>
                      </a:r>
                      <a:endParaRPr sz="1200"/>
                    </a:p>
                    <a:p>
                      <a:pPr marL="457200" lvl="0" indent="-304800" algn="l" rtl="0">
                        <a:spcBef>
                          <a:spcPts val="0"/>
                        </a:spcBef>
                        <a:spcAft>
                          <a:spcPts val="0"/>
                        </a:spcAft>
                        <a:buSzPts val="1200"/>
                        <a:buChar char="●"/>
                      </a:pPr>
                      <a:r>
                        <a:rPr lang="en" sz="1200"/>
                        <a:t>Senior Management</a:t>
                      </a:r>
                      <a:endParaRPr sz="1200"/>
                    </a:p>
                    <a:p>
                      <a:pPr marL="0" lvl="0" indent="0" algn="l" rtl="0">
                        <a:spcBef>
                          <a:spcPts val="0"/>
                        </a:spcBef>
                        <a:spcAft>
                          <a:spcPts val="0"/>
                        </a:spcAft>
                        <a:buNone/>
                      </a:pPr>
                      <a:endParaRPr sz="1200"/>
                    </a:p>
                  </a:txBody>
                  <a:tcPr marL="91425" marR="91425" marT="91425" marB="91425">
                    <a:solidFill>
                      <a:srgbClr val="A066CB"/>
                    </a:solidFill>
                  </a:tcPr>
                </a:tc>
                <a:extLst>
                  <a:ext uri="{0D108BD9-81ED-4DB2-BD59-A6C34878D82A}">
                    <a16:rowId xmlns:a16="http://schemas.microsoft.com/office/drawing/2014/main" val="10000"/>
                  </a:ext>
                </a:extLst>
              </a:tr>
              <a:tr h="1724500">
                <a:tc>
                  <a:txBody>
                    <a:bodyPr/>
                    <a:lstStyle/>
                    <a:p>
                      <a:pPr marL="0" lvl="0" indent="0" algn="l" rtl="0">
                        <a:spcBef>
                          <a:spcPts val="0"/>
                        </a:spcBef>
                        <a:spcAft>
                          <a:spcPts val="0"/>
                        </a:spcAft>
                        <a:buNone/>
                      </a:pPr>
                      <a:r>
                        <a:rPr lang="en" sz="1200" b="1"/>
                        <a:t>Monitor</a:t>
                      </a:r>
                      <a:endParaRPr sz="1200" b="1"/>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Canteen Owner</a:t>
                      </a:r>
                      <a:endParaRPr sz="1200"/>
                    </a:p>
                  </a:txBody>
                  <a:tcPr marL="91425" marR="91425" marT="91425" marB="91425">
                    <a:solidFill>
                      <a:srgbClr val="7882FF"/>
                    </a:solidFill>
                  </a:tcPr>
                </a:tc>
                <a:tc>
                  <a:txBody>
                    <a:bodyPr/>
                    <a:lstStyle/>
                    <a:p>
                      <a:pPr marL="0" lvl="0" indent="0" algn="l" rtl="0">
                        <a:spcBef>
                          <a:spcPts val="0"/>
                        </a:spcBef>
                        <a:spcAft>
                          <a:spcPts val="0"/>
                        </a:spcAft>
                        <a:buNone/>
                      </a:pPr>
                      <a:r>
                        <a:rPr lang="en" sz="1200" b="1"/>
                        <a:t>Keep Informed</a:t>
                      </a:r>
                      <a:endParaRPr sz="1200" b="1"/>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Employees</a:t>
                      </a:r>
                      <a:endParaRPr sz="1200"/>
                    </a:p>
                    <a:p>
                      <a:pPr marL="457200" lvl="0" indent="-304800" algn="l" rtl="0">
                        <a:spcBef>
                          <a:spcPts val="0"/>
                        </a:spcBef>
                        <a:spcAft>
                          <a:spcPts val="0"/>
                        </a:spcAft>
                        <a:buSzPts val="1200"/>
                        <a:buChar char="●"/>
                      </a:pPr>
                      <a:r>
                        <a:rPr lang="en" sz="1200"/>
                        <a:t>Chefs/Canteen Staff</a:t>
                      </a:r>
                      <a:endParaRPr sz="1200"/>
                    </a:p>
                    <a:p>
                      <a:pPr marL="457200" lvl="0" indent="-304800" algn="l" rtl="0">
                        <a:spcBef>
                          <a:spcPts val="0"/>
                        </a:spcBef>
                        <a:spcAft>
                          <a:spcPts val="0"/>
                        </a:spcAft>
                        <a:buSzPts val="1200"/>
                        <a:buChar char="●"/>
                      </a:pPr>
                      <a:r>
                        <a:rPr lang="en" sz="1200"/>
                        <a:t>Delivery Personnel</a:t>
                      </a:r>
                      <a:endParaRPr sz="1200"/>
                    </a:p>
                  </a:txBody>
                  <a:tcPr marL="91425" marR="91425" marT="91425" marB="91425">
                    <a:solidFill>
                      <a:srgbClr val="64C8BE"/>
                    </a:solidFill>
                  </a:tcPr>
                </a:tc>
                <a:extLst>
                  <a:ext uri="{0D108BD9-81ED-4DB2-BD59-A6C34878D82A}">
                    <a16:rowId xmlns:a16="http://schemas.microsoft.com/office/drawing/2014/main" val="10001"/>
                  </a:ext>
                </a:extLst>
              </a:tr>
            </a:tbl>
          </a:graphicData>
        </a:graphic>
      </p:graphicFrame>
      <p:cxnSp>
        <p:nvCxnSpPr>
          <p:cNvPr id="259" name="Google Shape;259;p29"/>
          <p:cNvCxnSpPr/>
          <p:nvPr/>
        </p:nvCxnSpPr>
        <p:spPr>
          <a:xfrm>
            <a:off x="1760300" y="544825"/>
            <a:ext cx="0" cy="4182000"/>
          </a:xfrm>
          <a:prstGeom prst="straightConnector1">
            <a:avLst/>
          </a:prstGeom>
          <a:noFill/>
          <a:ln w="28575" cap="flat" cmpd="sng">
            <a:solidFill>
              <a:schemeClr val="dk2"/>
            </a:solidFill>
            <a:prstDash val="solid"/>
            <a:round/>
            <a:headEnd type="stealth" w="med" len="med"/>
            <a:tailEnd type="none" w="med" len="med"/>
          </a:ln>
        </p:spPr>
      </p:cxnSp>
      <p:cxnSp>
        <p:nvCxnSpPr>
          <p:cNvPr id="260" name="Google Shape;260;p29"/>
          <p:cNvCxnSpPr/>
          <p:nvPr/>
        </p:nvCxnSpPr>
        <p:spPr>
          <a:xfrm>
            <a:off x="1729875" y="4726775"/>
            <a:ext cx="5631900" cy="0"/>
          </a:xfrm>
          <a:prstGeom prst="straightConnector1">
            <a:avLst/>
          </a:prstGeom>
          <a:noFill/>
          <a:ln w="28575" cap="flat" cmpd="sng">
            <a:solidFill>
              <a:schemeClr val="dk2"/>
            </a:solidFill>
            <a:prstDash val="solid"/>
            <a:round/>
            <a:headEnd type="none" w="med" len="med"/>
            <a:tailEnd type="stealth" w="med" len="med"/>
          </a:ln>
        </p:spPr>
      </p:cxnSp>
      <p:sp>
        <p:nvSpPr>
          <p:cNvPr id="261" name="Google Shape;261;p29"/>
          <p:cNvSpPr txBox="1"/>
          <p:nvPr/>
        </p:nvSpPr>
        <p:spPr>
          <a:xfrm rot="-5400894">
            <a:off x="1139451" y="2291055"/>
            <a:ext cx="1154100" cy="52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solidFill>
                  <a:schemeClr val="dk1"/>
                </a:solidFill>
                <a:latin typeface="Calibri"/>
                <a:ea typeface="Calibri"/>
                <a:cs typeface="Calibri"/>
                <a:sym typeface="Calibri"/>
              </a:rPr>
              <a:t>Influence</a:t>
            </a:r>
            <a:endParaRPr sz="1900" b="1">
              <a:solidFill>
                <a:schemeClr val="dk1"/>
              </a:solidFill>
              <a:latin typeface="Calibri"/>
              <a:ea typeface="Calibri"/>
              <a:cs typeface="Calibri"/>
              <a:sym typeface="Calibri"/>
            </a:endParaRPr>
          </a:p>
        </p:txBody>
      </p:sp>
      <p:sp>
        <p:nvSpPr>
          <p:cNvPr id="262" name="Google Shape;262;p29"/>
          <p:cNvSpPr txBox="1"/>
          <p:nvPr/>
        </p:nvSpPr>
        <p:spPr>
          <a:xfrm>
            <a:off x="1088625" y="697550"/>
            <a:ext cx="7176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High</a:t>
            </a:r>
            <a:endParaRPr sz="1600">
              <a:solidFill>
                <a:schemeClr val="dk1"/>
              </a:solidFill>
              <a:latin typeface="Calibri"/>
              <a:ea typeface="Calibri"/>
              <a:cs typeface="Calibri"/>
              <a:sym typeface="Calibri"/>
            </a:endParaRPr>
          </a:p>
        </p:txBody>
      </p:sp>
      <p:sp>
        <p:nvSpPr>
          <p:cNvPr id="263" name="Google Shape;263;p29"/>
          <p:cNvSpPr txBox="1"/>
          <p:nvPr/>
        </p:nvSpPr>
        <p:spPr>
          <a:xfrm>
            <a:off x="6506750" y="4619825"/>
            <a:ext cx="717600" cy="2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High</a:t>
            </a:r>
            <a:endParaRPr sz="1600">
              <a:solidFill>
                <a:schemeClr val="dk1"/>
              </a:solidFill>
              <a:latin typeface="Calibri"/>
              <a:ea typeface="Calibri"/>
              <a:cs typeface="Calibri"/>
              <a:sym typeface="Calibri"/>
            </a:endParaRPr>
          </a:p>
        </p:txBody>
      </p:sp>
      <p:sp>
        <p:nvSpPr>
          <p:cNvPr id="264" name="Google Shape;264;p29"/>
          <p:cNvSpPr txBox="1"/>
          <p:nvPr/>
        </p:nvSpPr>
        <p:spPr>
          <a:xfrm>
            <a:off x="1194775" y="4406425"/>
            <a:ext cx="7176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Low</a:t>
            </a:r>
            <a:endParaRPr sz="1600">
              <a:solidFill>
                <a:schemeClr val="dk1"/>
              </a:solidFill>
              <a:latin typeface="Calibri"/>
              <a:ea typeface="Calibri"/>
              <a:cs typeface="Calibri"/>
              <a:sym typeface="Calibri"/>
            </a:endParaRPr>
          </a:p>
        </p:txBody>
      </p:sp>
      <p:sp>
        <p:nvSpPr>
          <p:cNvPr id="265" name="Google Shape;265;p29"/>
          <p:cNvSpPr txBox="1"/>
          <p:nvPr/>
        </p:nvSpPr>
        <p:spPr>
          <a:xfrm>
            <a:off x="1729875" y="4645225"/>
            <a:ext cx="7176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Low</a:t>
            </a:r>
            <a:endParaRPr sz="1600">
              <a:solidFill>
                <a:schemeClr val="dk1"/>
              </a:solidFill>
              <a:latin typeface="Calibri"/>
              <a:ea typeface="Calibri"/>
              <a:cs typeface="Calibri"/>
              <a:sym typeface="Calibri"/>
            </a:endParaRPr>
          </a:p>
        </p:txBody>
      </p:sp>
      <p:sp>
        <p:nvSpPr>
          <p:cNvPr id="266" name="Google Shape;266;p29"/>
          <p:cNvSpPr txBox="1"/>
          <p:nvPr/>
        </p:nvSpPr>
        <p:spPr>
          <a:xfrm>
            <a:off x="4041163" y="4552700"/>
            <a:ext cx="1106700" cy="320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chemeClr val="dk1"/>
                </a:solidFill>
                <a:latin typeface="Calibri"/>
                <a:ea typeface="Calibri"/>
                <a:cs typeface="Calibri"/>
                <a:sym typeface="Calibri"/>
              </a:rPr>
              <a:t>Interest</a:t>
            </a:r>
            <a:endParaRPr sz="1900" b="1">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aphicFrame>
        <p:nvGraphicFramePr>
          <p:cNvPr id="271" name="Google Shape;271;p30"/>
          <p:cNvGraphicFramePr/>
          <p:nvPr/>
        </p:nvGraphicFramePr>
        <p:xfrm>
          <a:off x="-23025" y="657675"/>
          <a:ext cx="3000000" cy="3000000"/>
        </p:xfrm>
        <a:graphic>
          <a:graphicData uri="http://schemas.openxmlformats.org/drawingml/2006/table">
            <a:tbl>
              <a:tblPr>
                <a:noFill/>
                <a:tableStyleId>{C9B584D6-57F2-4377-A6CE-49CCCA47F412}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47025">
                  <a:extLst>
                    <a:ext uri="{9D8B030D-6E8A-4147-A177-3AD203B41FA5}">
                      <a16:colId xmlns:a16="http://schemas.microsoft.com/office/drawing/2014/main" val="20005"/>
                    </a:ext>
                  </a:extLst>
                </a:gridCol>
              </a:tblGrid>
              <a:tr h="755600">
                <a:tc>
                  <a:txBody>
                    <a:bodyPr/>
                    <a:lstStyle/>
                    <a:p>
                      <a:pPr marL="0" lvl="0" indent="0" algn="l" rtl="0">
                        <a:lnSpc>
                          <a:spcPct val="115000"/>
                        </a:lnSpc>
                        <a:spcBef>
                          <a:spcPts val="1200"/>
                        </a:spcBef>
                        <a:spcAft>
                          <a:spcPts val="1200"/>
                        </a:spcAft>
                        <a:buNone/>
                      </a:pPr>
                      <a:r>
                        <a:rPr lang="en"/>
                        <a:t>Stakeholder</a:t>
                      </a:r>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Interest</a:t>
                      </a:r>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Influence</a:t>
                      </a:r>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Classification</a:t>
                      </a:r>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Engagement Strategy</a:t>
                      </a:r>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Justification</a:t>
                      </a:r>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854325">
                <a:tc>
                  <a:txBody>
                    <a:bodyPr/>
                    <a:lstStyle/>
                    <a:p>
                      <a:pPr marL="0" lvl="0" indent="0" algn="l" rtl="0">
                        <a:lnSpc>
                          <a:spcPct val="115000"/>
                        </a:lnSpc>
                        <a:spcBef>
                          <a:spcPts val="1200"/>
                        </a:spcBef>
                        <a:spcAft>
                          <a:spcPts val="1200"/>
                        </a:spcAft>
                        <a:buNone/>
                      </a:pPr>
                      <a:r>
                        <a:rPr lang="en" sz="1000"/>
                        <a:t>Employees (End Users)</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ctr" rtl="0">
                        <a:lnSpc>
                          <a:spcPct val="115000"/>
                        </a:lnSpc>
                        <a:spcBef>
                          <a:spcPts val="1200"/>
                        </a:spcBef>
                        <a:spcAft>
                          <a:spcPts val="1200"/>
                        </a:spcAft>
                        <a:buNone/>
                      </a:pPr>
                      <a:r>
                        <a:rPr lang="en" sz="950"/>
                        <a:t> 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Low</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Keep Informed</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Involve in user testing, regular feedback sessions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They will be the primary users of the system, so their satisfaction is crucial for the project's success.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10775">
                <a:tc>
                  <a:txBody>
                    <a:bodyPr/>
                    <a:lstStyle/>
                    <a:p>
                      <a:pPr marL="0" lvl="0" indent="0" algn="l" rtl="0">
                        <a:lnSpc>
                          <a:spcPct val="115000"/>
                        </a:lnSpc>
                        <a:spcBef>
                          <a:spcPts val="1200"/>
                        </a:spcBef>
                        <a:spcAft>
                          <a:spcPts val="1200"/>
                        </a:spcAft>
                        <a:buNone/>
                      </a:pPr>
                      <a:r>
                        <a:rPr lang="en" sz="1000"/>
                        <a:t>Canteen Manager</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ctr" rtl="0">
                        <a:lnSpc>
                          <a:spcPct val="115000"/>
                        </a:lnSpc>
                        <a:spcBef>
                          <a:spcPts val="1200"/>
                        </a:spcBef>
                        <a:spcAft>
                          <a:spcPts val="120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Key Players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Regular updates involve in decision-making</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Responsible for overseeing the canteen operations, including menu management and order processing.</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10775">
                <a:tc>
                  <a:txBody>
                    <a:bodyPr/>
                    <a:lstStyle/>
                    <a:p>
                      <a:pPr marL="0" lvl="0" indent="0" algn="l" rtl="0">
                        <a:lnSpc>
                          <a:spcPct val="115000"/>
                        </a:lnSpc>
                        <a:spcBef>
                          <a:spcPts val="1200"/>
                        </a:spcBef>
                        <a:spcAft>
                          <a:spcPts val="1200"/>
                        </a:spcAft>
                        <a:buNone/>
                      </a:pPr>
                      <a:r>
                        <a:rPr lang="en" sz="1000"/>
                        <a:t>Chefs/Canteen Staff</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ctr" rtl="0">
                        <a:lnSpc>
                          <a:spcPct val="115000"/>
                        </a:lnSpc>
                        <a:spcBef>
                          <a:spcPts val="1200"/>
                        </a:spcBef>
                        <a:spcAft>
                          <a:spcPts val="120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Low</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Keep informed</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Training sessions, involve in system design decisions related to food preparation</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Their role is critical in ensuring timely preparation and quality of food ordered through the system.</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54325">
                <a:tc>
                  <a:txBody>
                    <a:bodyPr/>
                    <a:lstStyle/>
                    <a:p>
                      <a:pPr marL="0" lvl="0" indent="0" algn="l" rtl="0">
                        <a:lnSpc>
                          <a:spcPct val="115000"/>
                        </a:lnSpc>
                        <a:spcBef>
                          <a:spcPts val="1200"/>
                        </a:spcBef>
                        <a:spcAft>
                          <a:spcPts val="1200"/>
                        </a:spcAft>
                        <a:buNone/>
                      </a:pPr>
                      <a:r>
                        <a:rPr lang="en" sz="1000"/>
                        <a:t>Delivery Personnel</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ctr" rtl="0">
                        <a:lnSpc>
                          <a:spcPct val="115000"/>
                        </a:lnSpc>
                        <a:spcBef>
                          <a:spcPts val="1200"/>
                        </a:spcBef>
                        <a:spcAft>
                          <a:spcPts val="120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Low</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Keep Informed</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Training on system usage, regular briefings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950"/>
                        <a:t>Responsible for delivering the food to employees, ensuring timely and accurate deliveries.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272" name="Google Shape;272;p30"/>
          <p:cNvGrpSpPr/>
          <p:nvPr/>
        </p:nvGrpSpPr>
        <p:grpSpPr>
          <a:xfrm>
            <a:off x="-883360" y="-255413"/>
            <a:ext cx="10910740" cy="881896"/>
            <a:chOff x="0" y="0"/>
            <a:chExt cx="6110405" cy="493893"/>
          </a:xfrm>
        </p:grpSpPr>
        <p:sp>
          <p:nvSpPr>
            <p:cNvPr id="273" name="Google Shape;273;p30"/>
            <p:cNvSpPr/>
            <p:nvPr/>
          </p:nvSpPr>
          <p:spPr>
            <a:xfrm>
              <a:off x="0" y="0"/>
              <a:ext cx="6110362" cy="493651"/>
            </a:xfrm>
            <a:custGeom>
              <a:avLst/>
              <a:gdLst/>
              <a:ahLst/>
              <a:cxnLst/>
              <a:rect l="l" t="t" r="r" b="b"/>
              <a:pathLst>
                <a:path w="6110362" h="493651" extrusionOk="0">
                  <a:moveTo>
                    <a:pt x="0" y="0"/>
                  </a:moveTo>
                  <a:lnTo>
                    <a:pt x="6110362" y="0"/>
                  </a:lnTo>
                  <a:lnTo>
                    <a:pt x="6110362" y="493651"/>
                  </a:lnTo>
                  <a:lnTo>
                    <a:pt x="0" y="493651"/>
                  </a:lnTo>
                  <a:close/>
                </a:path>
              </a:pathLst>
            </a:custGeom>
            <a:solidFill>
              <a:srgbClr val="075EED"/>
            </a:solidFill>
            <a:ln>
              <a:noFill/>
            </a:ln>
          </p:spPr>
        </p:sp>
        <p:sp>
          <p:nvSpPr>
            <p:cNvPr id="274" name="Google Shape;274;p30"/>
            <p:cNvSpPr txBox="1"/>
            <p:nvPr/>
          </p:nvSpPr>
          <p:spPr>
            <a:xfrm>
              <a:off x="5" y="105993"/>
              <a:ext cx="6110400" cy="387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r>
                <a:rPr lang="en" sz="3000">
                  <a:solidFill>
                    <a:schemeClr val="lt1"/>
                  </a:solidFill>
                  <a:latin typeface="Calibri"/>
                  <a:ea typeface="Calibri"/>
                  <a:cs typeface="Calibri"/>
                  <a:sym typeface="Calibri"/>
                </a:rPr>
                <a:t>STAKEHOLDER ANALYSIS AND JUSTIFICATION</a:t>
              </a:r>
              <a:endParaRPr sz="30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279" name="Google Shape;279;p31"/>
          <p:cNvGrpSpPr/>
          <p:nvPr/>
        </p:nvGrpSpPr>
        <p:grpSpPr>
          <a:xfrm>
            <a:off x="-883360" y="-255413"/>
            <a:ext cx="10910740" cy="881463"/>
            <a:chOff x="0" y="0"/>
            <a:chExt cx="6110405" cy="493651"/>
          </a:xfrm>
        </p:grpSpPr>
        <p:sp>
          <p:nvSpPr>
            <p:cNvPr id="280" name="Google Shape;280;p31"/>
            <p:cNvSpPr/>
            <p:nvPr/>
          </p:nvSpPr>
          <p:spPr>
            <a:xfrm>
              <a:off x="0" y="0"/>
              <a:ext cx="6110362" cy="493651"/>
            </a:xfrm>
            <a:custGeom>
              <a:avLst/>
              <a:gdLst/>
              <a:ahLst/>
              <a:cxnLst/>
              <a:rect l="l" t="t" r="r" b="b"/>
              <a:pathLst>
                <a:path w="6110362" h="493651" extrusionOk="0">
                  <a:moveTo>
                    <a:pt x="0" y="0"/>
                  </a:moveTo>
                  <a:lnTo>
                    <a:pt x="6110362" y="0"/>
                  </a:lnTo>
                  <a:lnTo>
                    <a:pt x="6110362" y="493651"/>
                  </a:lnTo>
                  <a:lnTo>
                    <a:pt x="0" y="493651"/>
                  </a:lnTo>
                  <a:close/>
                </a:path>
              </a:pathLst>
            </a:custGeom>
            <a:solidFill>
              <a:srgbClr val="075EED"/>
            </a:solidFill>
            <a:ln>
              <a:noFill/>
            </a:ln>
          </p:spPr>
        </p:sp>
        <p:sp>
          <p:nvSpPr>
            <p:cNvPr id="281" name="Google Shape;281;p31"/>
            <p:cNvSpPr txBox="1"/>
            <p:nvPr/>
          </p:nvSpPr>
          <p:spPr>
            <a:xfrm>
              <a:off x="5" y="63319"/>
              <a:ext cx="6110400" cy="303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r>
                <a:rPr lang="en" sz="3000">
                  <a:solidFill>
                    <a:schemeClr val="lt1"/>
                  </a:solidFill>
                  <a:latin typeface="Calibri"/>
                  <a:ea typeface="Calibri"/>
                  <a:cs typeface="Calibri"/>
                  <a:sym typeface="Calibri"/>
                </a:rPr>
                <a:t>STAKEHOLDER ANALYSIS AND JUSTIFICATION (Contd.)</a:t>
              </a:r>
              <a:endParaRPr sz="3000" b="0" i="0" u="none" strike="noStrike" cap="none">
                <a:solidFill>
                  <a:schemeClr val="lt1"/>
                </a:solidFill>
                <a:latin typeface="Calibri"/>
                <a:ea typeface="Calibri"/>
                <a:cs typeface="Calibri"/>
                <a:sym typeface="Calibri"/>
              </a:endParaRPr>
            </a:p>
          </p:txBody>
        </p:sp>
      </p:grpSp>
      <p:graphicFrame>
        <p:nvGraphicFramePr>
          <p:cNvPr id="282" name="Google Shape;282;p31"/>
          <p:cNvGraphicFramePr/>
          <p:nvPr/>
        </p:nvGraphicFramePr>
        <p:xfrm>
          <a:off x="0" y="400050"/>
          <a:ext cx="3000000" cy="3000000"/>
        </p:xfrm>
        <a:graphic>
          <a:graphicData uri="http://schemas.openxmlformats.org/drawingml/2006/table">
            <a:tbl>
              <a:tblPr>
                <a:noFill/>
                <a:tableStyleId>{C9B584D6-57F2-4377-A6CE-49CCCA47F412}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619225">
                <a:tc>
                  <a:txBody>
                    <a:bodyPr/>
                    <a:lstStyle/>
                    <a:p>
                      <a:pPr marL="0" lvl="0" indent="0" algn="l" rtl="0">
                        <a:lnSpc>
                          <a:spcPct val="115000"/>
                        </a:lnSpc>
                        <a:spcBef>
                          <a:spcPts val="1200"/>
                        </a:spcBef>
                        <a:spcAft>
                          <a:spcPts val="1200"/>
                        </a:spcAft>
                        <a:buNone/>
                      </a:pPr>
                      <a:r>
                        <a:rPr lang="en"/>
                        <a:t>Stakeholder</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Interest</a:t>
                      </a:r>
                      <a:endParaRPr sz="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Influence</a:t>
                      </a:r>
                      <a:endParaRPr sz="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Classification</a:t>
                      </a:r>
                      <a:endParaRPr sz="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Engagement Strategy</a:t>
                      </a:r>
                      <a:endParaRPr sz="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Justification</a:t>
                      </a:r>
                      <a:endParaRPr sz="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959025">
                <a:tc>
                  <a:txBody>
                    <a:bodyPr/>
                    <a:lstStyle/>
                    <a:p>
                      <a:pPr marL="0" lvl="0" indent="0" algn="l" rtl="0">
                        <a:lnSpc>
                          <a:spcPct val="115000"/>
                        </a:lnSpc>
                        <a:spcBef>
                          <a:spcPts val="1200"/>
                        </a:spcBef>
                        <a:spcAft>
                          <a:spcPts val="1200"/>
                        </a:spcAft>
                        <a:buNone/>
                      </a:pPr>
                      <a:r>
                        <a:rPr lang="en" sz="1000"/>
                        <a:t>Regulatory Bodies</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l" rtl="0">
                        <a:lnSpc>
                          <a:spcPct val="115000"/>
                        </a:lnSpc>
                        <a:spcBef>
                          <a:spcPts val="1200"/>
                        </a:spcBef>
                        <a:spcAft>
                          <a:spcPts val="1200"/>
                        </a:spcAft>
                        <a:buNone/>
                      </a:pPr>
                      <a:r>
                        <a:rPr lang="en" sz="950"/>
                        <a:t>Low</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Keep Satisfied</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Compliance checks, regular updates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Ensuring that the system complies with local regulations, particularly in terms of payroll and data management.</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59025">
                <a:tc>
                  <a:txBody>
                    <a:bodyPr/>
                    <a:lstStyle/>
                    <a:p>
                      <a:pPr marL="0" lvl="0" indent="0" algn="l" rtl="0">
                        <a:lnSpc>
                          <a:spcPct val="115000"/>
                        </a:lnSpc>
                        <a:spcBef>
                          <a:spcPts val="1200"/>
                        </a:spcBef>
                        <a:spcAft>
                          <a:spcPts val="1200"/>
                        </a:spcAft>
                        <a:buNone/>
                      </a:pPr>
                      <a:r>
                        <a:rPr lang="en" sz="1000"/>
                        <a:t>IT Department</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l" rtl="0">
                        <a:lnSpc>
                          <a:spcPct val="115000"/>
                        </a:lnSpc>
                        <a:spcBef>
                          <a:spcPts val="1200"/>
                        </a:spcBef>
                        <a:spcAft>
                          <a:spcPts val="120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Key Player</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Technical consultations, ongoing support and system maintenance</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They will implement and maintain the ordering system, so their technical input and ongoing support are essential</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19725">
                <a:tc>
                  <a:txBody>
                    <a:bodyPr/>
                    <a:lstStyle/>
                    <a:p>
                      <a:pPr marL="0" lvl="0" indent="0" algn="l" rtl="0">
                        <a:lnSpc>
                          <a:spcPct val="115000"/>
                        </a:lnSpc>
                        <a:spcBef>
                          <a:spcPts val="1200"/>
                        </a:spcBef>
                        <a:spcAft>
                          <a:spcPts val="1200"/>
                        </a:spcAft>
                        <a:buNone/>
                      </a:pPr>
                      <a:r>
                        <a:rPr lang="en" sz="1000"/>
                        <a:t>Payroll Manager</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l" rtl="0">
                        <a:lnSpc>
                          <a:spcPct val="115000"/>
                        </a:lnSpc>
                        <a:spcBef>
                          <a:spcPts val="1200"/>
                        </a:spcBef>
                        <a:spcAft>
                          <a:spcPts val="120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Key Player</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Integration meetings, ensure smooth salary deduction process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Responsible for payroll deductions based on the orders placed by employees, ensuring smooth integration with the payroll system.</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959025">
                <a:tc>
                  <a:txBody>
                    <a:bodyPr/>
                    <a:lstStyle/>
                    <a:p>
                      <a:pPr marL="0" lvl="0" indent="0" algn="l" rtl="0">
                        <a:lnSpc>
                          <a:spcPct val="115000"/>
                        </a:lnSpc>
                        <a:spcBef>
                          <a:spcPts val="1200"/>
                        </a:spcBef>
                        <a:spcAft>
                          <a:spcPts val="1200"/>
                        </a:spcAft>
                        <a:buNone/>
                      </a:pPr>
                      <a:r>
                        <a:rPr lang="en" sz="1000"/>
                        <a:t>Senior Management (Project Sponsor)</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l" rtl="0">
                        <a:lnSpc>
                          <a:spcPct val="115000"/>
                        </a:lnSpc>
                        <a:spcBef>
                          <a:spcPts val="1200"/>
                        </a:spcBef>
                        <a:spcAft>
                          <a:spcPts val="120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Key Player</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Regular status reports, involve in major decision-making</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950"/>
                        <a:t>They sponsor the project, and their buy-in is essential for resource allocation and project approval.</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Google Shape;287;p32"/>
          <p:cNvGrpSpPr/>
          <p:nvPr/>
        </p:nvGrpSpPr>
        <p:grpSpPr>
          <a:xfrm>
            <a:off x="-883360" y="-255413"/>
            <a:ext cx="10910740" cy="881463"/>
            <a:chOff x="0" y="0"/>
            <a:chExt cx="6110405" cy="493651"/>
          </a:xfrm>
        </p:grpSpPr>
        <p:sp>
          <p:nvSpPr>
            <p:cNvPr id="288" name="Google Shape;288;p32"/>
            <p:cNvSpPr/>
            <p:nvPr/>
          </p:nvSpPr>
          <p:spPr>
            <a:xfrm>
              <a:off x="0" y="0"/>
              <a:ext cx="6110362" cy="493651"/>
            </a:xfrm>
            <a:custGeom>
              <a:avLst/>
              <a:gdLst/>
              <a:ahLst/>
              <a:cxnLst/>
              <a:rect l="l" t="t" r="r" b="b"/>
              <a:pathLst>
                <a:path w="6110362" h="493651" extrusionOk="0">
                  <a:moveTo>
                    <a:pt x="0" y="0"/>
                  </a:moveTo>
                  <a:lnTo>
                    <a:pt x="6110362" y="0"/>
                  </a:lnTo>
                  <a:lnTo>
                    <a:pt x="6110362" y="493651"/>
                  </a:lnTo>
                  <a:lnTo>
                    <a:pt x="0" y="493651"/>
                  </a:lnTo>
                  <a:close/>
                </a:path>
              </a:pathLst>
            </a:custGeom>
            <a:solidFill>
              <a:srgbClr val="075EED"/>
            </a:solidFill>
            <a:ln>
              <a:noFill/>
            </a:ln>
          </p:spPr>
        </p:sp>
        <p:sp>
          <p:nvSpPr>
            <p:cNvPr id="289" name="Google Shape;289;p32"/>
            <p:cNvSpPr txBox="1"/>
            <p:nvPr/>
          </p:nvSpPr>
          <p:spPr>
            <a:xfrm>
              <a:off x="5" y="105994"/>
              <a:ext cx="6110400" cy="303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r>
                <a:rPr lang="en" sz="3000">
                  <a:solidFill>
                    <a:schemeClr val="lt1"/>
                  </a:solidFill>
                  <a:latin typeface="Calibri"/>
                  <a:ea typeface="Calibri"/>
                  <a:cs typeface="Calibri"/>
                  <a:sym typeface="Calibri"/>
                </a:rPr>
                <a:t>STAKEHOLDER ANALYSIS AND JUSTIFICATION (Contd.)</a:t>
              </a:r>
              <a:endParaRPr sz="3000" b="0" i="0" u="none" strike="noStrike" cap="none">
                <a:solidFill>
                  <a:schemeClr val="lt1"/>
                </a:solidFill>
                <a:latin typeface="Calibri"/>
                <a:ea typeface="Calibri"/>
                <a:cs typeface="Calibri"/>
                <a:sym typeface="Calibri"/>
              </a:endParaRPr>
            </a:p>
          </p:txBody>
        </p:sp>
      </p:grpSp>
      <p:graphicFrame>
        <p:nvGraphicFramePr>
          <p:cNvPr id="290" name="Google Shape;290;p32"/>
          <p:cNvGraphicFramePr/>
          <p:nvPr/>
        </p:nvGraphicFramePr>
        <p:xfrm>
          <a:off x="0" y="504825"/>
          <a:ext cx="3000000" cy="3000000"/>
        </p:xfrm>
        <a:graphic>
          <a:graphicData uri="http://schemas.openxmlformats.org/drawingml/2006/table">
            <a:tbl>
              <a:tblPr>
                <a:noFill/>
                <a:tableStyleId>{C9B584D6-57F2-4377-A6CE-49CCCA47F412}</a:tableStyleId>
              </a:tblPr>
              <a:tblGrid>
                <a:gridCol w="1524000">
                  <a:extLst>
                    <a:ext uri="{9D8B030D-6E8A-4147-A177-3AD203B41FA5}">
                      <a16:colId xmlns:a16="http://schemas.microsoft.com/office/drawing/2014/main" val="20000"/>
                    </a:ext>
                  </a:extLst>
                </a:gridCol>
                <a:gridCol w="1258875">
                  <a:extLst>
                    <a:ext uri="{9D8B030D-6E8A-4147-A177-3AD203B41FA5}">
                      <a16:colId xmlns:a16="http://schemas.microsoft.com/office/drawing/2014/main" val="20001"/>
                    </a:ext>
                  </a:extLst>
                </a:gridCol>
                <a:gridCol w="1285375">
                  <a:extLst>
                    <a:ext uri="{9D8B030D-6E8A-4147-A177-3AD203B41FA5}">
                      <a16:colId xmlns:a16="http://schemas.microsoft.com/office/drawing/2014/main" val="20002"/>
                    </a:ext>
                  </a:extLst>
                </a:gridCol>
                <a:gridCol w="1272150">
                  <a:extLst>
                    <a:ext uri="{9D8B030D-6E8A-4147-A177-3AD203B41FA5}">
                      <a16:colId xmlns:a16="http://schemas.microsoft.com/office/drawing/2014/main" val="20003"/>
                    </a:ext>
                  </a:extLst>
                </a:gridCol>
                <a:gridCol w="1643325">
                  <a:extLst>
                    <a:ext uri="{9D8B030D-6E8A-4147-A177-3AD203B41FA5}">
                      <a16:colId xmlns:a16="http://schemas.microsoft.com/office/drawing/2014/main" val="20004"/>
                    </a:ext>
                  </a:extLst>
                </a:gridCol>
                <a:gridCol w="2160275">
                  <a:extLst>
                    <a:ext uri="{9D8B030D-6E8A-4147-A177-3AD203B41FA5}">
                      <a16:colId xmlns:a16="http://schemas.microsoft.com/office/drawing/2014/main" val="20005"/>
                    </a:ext>
                  </a:extLst>
                </a:gridCol>
              </a:tblGrid>
              <a:tr h="751900">
                <a:tc>
                  <a:txBody>
                    <a:bodyPr/>
                    <a:lstStyle/>
                    <a:p>
                      <a:pPr marL="0" lvl="0" indent="0" algn="l" rtl="0">
                        <a:lnSpc>
                          <a:spcPct val="115000"/>
                        </a:lnSpc>
                        <a:spcBef>
                          <a:spcPts val="1200"/>
                        </a:spcBef>
                        <a:spcAft>
                          <a:spcPts val="1200"/>
                        </a:spcAft>
                        <a:buNone/>
                      </a:pPr>
                      <a:r>
                        <a:rPr lang="en"/>
                        <a:t>Stakeholder</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Interest</a:t>
                      </a:r>
                      <a:endParaRPr sz="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Influence</a:t>
                      </a:r>
                      <a:endParaRPr sz="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Classification</a:t>
                      </a:r>
                      <a:endParaRPr sz="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Engagement Strategy</a:t>
                      </a:r>
                      <a:endParaRPr sz="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lvl="0" indent="0" algn="l" rtl="0">
                        <a:lnSpc>
                          <a:spcPct val="115000"/>
                        </a:lnSpc>
                        <a:spcBef>
                          <a:spcPts val="1200"/>
                        </a:spcBef>
                        <a:spcAft>
                          <a:spcPts val="1200"/>
                        </a:spcAft>
                        <a:buNone/>
                      </a:pPr>
                      <a:r>
                        <a:rPr lang="en"/>
                        <a:t>Justification</a:t>
                      </a:r>
                      <a:endParaRPr sz="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446525">
                <a:tc>
                  <a:txBody>
                    <a:bodyPr/>
                    <a:lstStyle/>
                    <a:p>
                      <a:pPr marL="0" lvl="0" indent="0" algn="l" rtl="0">
                        <a:lnSpc>
                          <a:spcPct val="115000"/>
                        </a:lnSpc>
                        <a:spcBef>
                          <a:spcPts val="1200"/>
                        </a:spcBef>
                        <a:spcAft>
                          <a:spcPts val="1200"/>
                        </a:spcAft>
                        <a:buNone/>
                      </a:pPr>
                      <a:r>
                        <a:rPr lang="en" sz="1000"/>
                        <a:t>Developer</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l" rtl="0">
                        <a:spcBef>
                          <a:spcPts val="0"/>
                        </a:spcBef>
                        <a:spcAft>
                          <a:spcPts val="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Key Player</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Scrum ceremonies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Key actor in system development and systems integration</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46525">
                <a:tc>
                  <a:txBody>
                    <a:bodyPr/>
                    <a:lstStyle/>
                    <a:p>
                      <a:pPr marL="0" lvl="0" indent="0" algn="l" rtl="0">
                        <a:lnSpc>
                          <a:spcPct val="115000"/>
                        </a:lnSpc>
                        <a:spcBef>
                          <a:spcPts val="1200"/>
                        </a:spcBef>
                        <a:spcAft>
                          <a:spcPts val="1200"/>
                        </a:spcAft>
                        <a:buNone/>
                      </a:pPr>
                      <a:r>
                        <a:rPr lang="en" sz="1000"/>
                        <a:t>Tester</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l" rtl="0">
                        <a:spcBef>
                          <a:spcPts val="0"/>
                        </a:spcBef>
                        <a:spcAft>
                          <a:spcPts val="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Key player</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Scrum ceremonies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Key actor in testing the system for bugs and defects.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23325">
                <a:tc>
                  <a:txBody>
                    <a:bodyPr/>
                    <a:lstStyle/>
                    <a:p>
                      <a:pPr marL="0" lvl="0" indent="0" algn="l" rtl="0">
                        <a:lnSpc>
                          <a:spcPct val="115000"/>
                        </a:lnSpc>
                        <a:spcBef>
                          <a:spcPts val="1200"/>
                        </a:spcBef>
                        <a:spcAft>
                          <a:spcPts val="1200"/>
                        </a:spcAft>
                        <a:buNone/>
                      </a:pPr>
                      <a:r>
                        <a:rPr lang="en" sz="1000"/>
                        <a:t>Legal Officer</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l" rtl="0">
                        <a:spcBef>
                          <a:spcPts val="0"/>
                        </a:spcBef>
                        <a:spcAft>
                          <a:spcPts val="0"/>
                        </a:spcAft>
                        <a:buNone/>
                      </a:pPr>
                      <a:r>
                        <a:rPr lang="en" sz="950"/>
                        <a:t>Low</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Keep Satisfied</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Consulted on legal aspects, compliance checks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Lawyers provide legal advice and support to project team</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53650">
                <a:tc>
                  <a:txBody>
                    <a:bodyPr/>
                    <a:lstStyle/>
                    <a:p>
                      <a:pPr marL="0" lvl="0" indent="0" algn="l" rtl="0">
                        <a:lnSpc>
                          <a:spcPct val="115000"/>
                        </a:lnSpc>
                        <a:spcBef>
                          <a:spcPts val="1200"/>
                        </a:spcBef>
                        <a:spcAft>
                          <a:spcPts val="1200"/>
                        </a:spcAft>
                        <a:buNone/>
                      </a:pPr>
                      <a:r>
                        <a:rPr lang="en" sz="1000"/>
                        <a:t>Procurement</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l" rtl="0">
                        <a:spcBef>
                          <a:spcPts val="0"/>
                        </a:spcBef>
                        <a:spcAft>
                          <a:spcPts val="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Key Players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Consulted in initial phase of project planning</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Drafting, reviewing, and negotiating contracts with software vendors, consultants, and third-party service providers.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723325">
                <a:tc>
                  <a:txBody>
                    <a:bodyPr/>
                    <a:lstStyle/>
                    <a:p>
                      <a:pPr marL="0" lvl="0" indent="0" algn="l" rtl="0">
                        <a:lnSpc>
                          <a:spcPct val="115000"/>
                        </a:lnSpc>
                        <a:spcBef>
                          <a:spcPts val="1200"/>
                        </a:spcBef>
                        <a:spcAft>
                          <a:spcPts val="1200"/>
                        </a:spcAft>
                        <a:buNone/>
                      </a:pPr>
                      <a:r>
                        <a:rPr lang="en" sz="1000"/>
                        <a:t>HR Manager</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l" rtl="0">
                        <a:spcBef>
                          <a:spcPts val="0"/>
                        </a:spcBef>
                        <a:spcAft>
                          <a:spcPts val="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Key player</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Implementation meetings, support IT team with trainings.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Consulted on employee related matters. Supports in providing training to end users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723325">
                <a:tc>
                  <a:txBody>
                    <a:bodyPr/>
                    <a:lstStyle/>
                    <a:p>
                      <a:pPr marL="0" lvl="0" indent="0" algn="l" rtl="0">
                        <a:lnSpc>
                          <a:spcPct val="115000"/>
                        </a:lnSpc>
                        <a:spcBef>
                          <a:spcPts val="1200"/>
                        </a:spcBef>
                        <a:spcAft>
                          <a:spcPts val="1200"/>
                        </a:spcAft>
                        <a:buNone/>
                      </a:pPr>
                      <a:r>
                        <a:rPr lang="en" sz="1000"/>
                        <a:t>Compliance Officer</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4D4F0">
                        <a:alpha val="93710"/>
                      </a:srgbClr>
                    </a:solidFill>
                  </a:tcPr>
                </a:tc>
                <a:tc>
                  <a:txBody>
                    <a:bodyPr/>
                    <a:lstStyle/>
                    <a:p>
                      <a:pPr marL="0" lvl="0" indent="0" algn="l" rtl="0">
                        <a:spcBef>
                          <a:spcPts val="0"/>
                        </a:spcBef>
                        <a:spcAft>
                          <a:spcPts val="0"/>
                        </a:spcAft>
                        <a:buNone/>
                      </a:pPr>
                      <a:r>
                        <a:rPr lang="en" sz="950"/>
                        <a:t>Low</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High</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Keep Satisfied</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Consulted on compliance requirements,  Compliance checks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950"/>
                        <a:t>Ensures the system complies with internal standards and regulations.</a:t>
                      </a:r>
                      <a:endParaRPr sz="95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20" b="-9219"/>
            </a:stretch>
          </a:blipFill>
          <a:ln>
            <a:noFill/>
          </a:ln>
        </p:spPr>
      </p:sp>
      <p:sp>
        <p:nvSpPr>
          <p:cNvPr id="296" name="Google Shape;296;p33"/>
          <p:cNvSpPr/>
          <p:nvPr/>
        </p:nvSpPr>
        <p:spPr>
          <a:xfrm rot="5400000">
            <a:off x="4495108" y="405165"/>
            <a:ext cx="4270950" cy="4333170"/>
          </a:xfrm>
          <a:custGeom>
            <a:avLst/>
            <a:gdLst/>
            <a:ahLst/>
            <a:cxnLst/>
            <a:rect l="l" t="t" r="r" b="b"/>
            <a:pathLst>
              <a:path w="8541900" h="8666340" extrusionOk="0">
                <a:moveTo>
                  <a:pt x="0" y="0"/>
                </a:moveTo>
                <a:lnTo>
                  <a:pt x="8541901" y="0"/>
                </a:lnTo>
                <a:lnTo>
                  <a:pt x="8541901" y="8666340"/>
                </a:lnTo>
                <a:lnTo>
                  <a:pt x="0" y="8666340"/>
                </a:lnTo>
                <a:lnTo>
                  <a:pt x="0" y="0"/>
                </a:lnTo>
                <a:close/>
              </a:path>
            </a:pathLst>
          </a:custGeom>
          <a:blipFill rotWithShape="1">
            <a:blip r:embed="rId4">
              <a:alphaModFix amt="14000"/>
            </a:blip>
            <a:stretch>
              <a:fillRect/>
            </a:stretch>
          </a:blipFill>
          <a:ln>
            <a:noFill/>
          </a:ln>
        </p:spPr>
      </p:sp>
      <p:sp>
        <p:nvSpPr>
          <p:cNvPr id="297" name="Google Shape;297;p33"/>
          <p:cNvSpPr/>
          <p:nvPr/>
        </p:nvSpPr>
        <p:spPr>
          <a:xfrm rot="5400000">
            <a:off x="1416431" y="405165"/>
            <a:ext cx="4270950" cy="4333170"/>
          </a:xfrm>
          <a:custGeom>
            <a:avLst/>
            <a:gdLst/>
            <a:ahLst/>
            <a:cxnLst/>
            <a:rect l="l" t="t" r="r" b="b"/>
            <a:pathLst>
              <a:path w="8541900" h="8666340" extrusionOk="0">
                <a:moveTo>
                  <a:pt x="0" y="0"/>
                </a:moveTo>
                <a:lnTo>
                  <a:pt x="8541900" y="0"/>
                </a:lnTo>
                <a:lnTo>
                  <a:pt x="8541900" y="8666340"/>
                </a:lnTo>
                <a:lnTo>
                  <a:pt x="0" y="8666340"/>
                </a:lnTo>
                <a:lnTo>
                  <a:pt x="0" y="0"/>
                </a:lnTo>
                <a:close/>
              </a:path>
            </a:pathLst>
          </a:custGeom>
          <a:blipFill rotWithShape="1">
            <a:blip r:embed="rId4">
              <a:alphaModFix amt="14000"/>
            </a:blip>
            <a:stretch>
              <a:fillRect/>
            </a:stretch>
          </a:blipFill>
          <a:ln>
            <a:noFill/>
          </a:ln>
        </p:spPr>
      </p:sp>
      <p:grpSp>
        <p:nvGrpSpPr>
          <p:cNvPr id="298" name="Google Shape;298;p33"/>
          <p:cNvGrpSpPr/>
          <p:nvPr/>
        </p:nvGrpSpPr>
        <p:grpSpPr>
          <a:xfrm>
            <a:off x="1530765" y="1396364"/>
            <a:ext cx="6082471" cy="2278442"/>
            <a:chOff x="0" y="-38100"/>
            <a:chExt cx="3203935" cy="1200167"/>
          </a:xfrm>
        </p:grpSpPr>
        <p:sp>
          <p:nvSpPr>
            <p:cNvPr id="299" name="Google Shape;299;p33"/>
            <p:cNvSpPr/>
            <p:nvPr/>
          </p:nvSpPr>
          <p:spPr>
            <a:xfrm>
              <a:off x="0" y="0"/>
              <a:ext cx="3203935" cy="1162067"/>
            </a:xfrm>
            <a:custGeom>
              <a:avLst/>
              <a:gdLst/>
              <a:ahLst/>
              <a:cxnLst/>
              <a:rect l="l" t="t" r="r" b="b"/>
              <a:pathLst>
                <a:path w="3203935" h="1162067" extrusionOk="0">
                  <a:moveTo>
                    <a:pt x="0" y="0"/>
                  </a:moveTo>
                  <a:lnTo>
                    <a:pt x="3203935" y="0"/>
                  </a:lnTo>
                  <a:lnTo>
                    <a:pt x="3203935" y="1162067"/>
                  </a:lnTo>
                  <a:lnTo>
                    <a:pt x="0" y="1162067"/>
                  </a:lnTo>
                  <a:close/>
                </a:path>
              </a:pathLst>
            </a:custGeom>
            <a:solidFill>
              <a:srgbClr val="075EED"/>
            </a:solidFill>
            <a:ln w="38100" cap="sq" cmpd="sng">
              <a:solidFill>
                <a:srgbClr val="FFFFFF"/>
              </a:solidFill>
              <a:prstDash val="solid"/>
              <a:miter lim="8000"/>
              <a:headEnd type="none" w="sm" len="sm"/>
              <a:tailEnd type="none" w="sm" len="sm"/>
            </a:ln>
          </p:spPr>
        </p:sp>
        <p:sp>
          <p:nvSpPr>
            <p:cNvPr id="300" name="Google Shape;300;p33"/>
            <p:cNvSpPr txBox="1"/>
            <p:nvPr/>
          </p:nvSpPr>
          <p:spPr>
            <a:xfrm>
              <a:off x="0" y="-38100"/>
              <a:ext cx="3203935" cy="120016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1" name="Google Shape;301;p33"/>
          <p:cNvSpPr txBox="1"/>
          <p:nvPr/>
        </p:nvSpPr>
        <p:spPr>
          <a:xfrm>
            <a:off x="1666288" y="2125348"/>
            <a:ext cx="5811300" cy="892800"/>
          </a:xfrm>
          <a:prstGeom prst="rect">
            <a:avLst/>
          </a:prstGeom>
          <a:noFill/>
          <a:ln>
            <a:noFill/>
          </a:ln>
        </p:spPr>
        <p:txBody>
          <a:bodyPr spcFirstLastPara="1" wrap="square" lIns="0" tIns="0" rIns="0" bIns="0" anchor="t" anchorCtr="0">
            <a:spAutoFit/>
          </a:bodyPr>
          <a:lstStyle/>
          <a:p>
            <a:pPr marL="0" marR="0" lvl="0" indent="0" algn="ctr" rtl="0">
              <a:lnSpc>
                <a:spcPct val="140001"/>
              </a:lnSpc>
              <a:spcBef>
                <a:spcPts val="0"/>
              </a:spcBef>
              <a:spcAft>
                <a:spcPts val="0"/>
              </a:spcAft>
              <a:buNone/>
            </a:pPr>
            <a:r>
              <a:rPr lang="en" sz="5800">
                <a:solidFill>
                  <a:srgbClr val="FFFFFF"/>
                </a:solidFill>
                <a:latin typeface="Fira Sans ExtraBold"/>
                <a:ea typeface="Fira Sans ExtraBold"/>
                <a:cs typeface="Fira Sans ExtraBold"/>
                <a:sym typeface="Fira Sans ExtraBold"/>
              </a:rPr>
              <a:t>Business Case</a:t>
            </a:r>
            <a:endParaRPr sz="100">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2971</Words>
  <Application>Microsoft Office PowerPoint</Application>
  <PresentationFormat>On-screen Show (16:9)</PresentationFormat>
  <Paragraphs>430</Paragraphs>
  <Slides>32</Slides>
  <Notes>32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32</vt:i4>
      </vt:variant>
    </vt:vector>
  </HeadingPairs>
  <TitlesOfParts>
    <vt:vector size="47" baseType="lpstr">
      <vt:lpstr>Balsamiq Sans</vt:lpstr>
      <vt:lpstr>Lato</vt:lpstr>
      <vt:lpstr>Fira Sans</vt:lpstr>
      <vt:lpstr>Open Sans ExtraBold</vt:lpstr>
      <vt:lpstr>Fira Sans SemiBold</vt:lpstr>
      <vt:lpstr>Fira Sans Light</vt:lpstr>
      <vt:lpstr>Fira Sans ExtraBold</vt:lpstr>
      <vt:lpstr>Fira Sans Black</vt:lpstr>
      <vt:lpstr>Noto Sans Symbols</vt:lpstr>
      <vt:lpstr>Calibri</vt:lpstr>
      <vt:lpstr>Poppins</vt:lpstr>
      <vt:lpstr>Open Sans</vt:lpstr>
      <vt:lpstr>Arial</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Ayobami Ojo</dc:creator>
  <cp:lastModifiedBy>Ayobami Ojo</cp:lastModifiedBy>
  <cp:revision>1</cp:revision>
  <dcterms:modified xsi:type="dcterms:W3CDTF">2024-09-08T14:52:32Z</dcterms:modified>
</cp:coreProperties>
</file>